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62" r:id="rId3"/>
    <p:sldId id="263" r:id="rId4"/>
    <p:sldId id="261" r:id="rId5"/>
    <p:sldId id="264" r:id="rId6"/>
    <p:sldId id="265" r:id="rId7"/>
    <p:sldId id="266" r:id="rId8"/>
    <p:sldId id="267" r:id="rId9"/>
    <p:sldId id="269" r:id="rId10"/>
    <p:sldId id="270" r:id="rId11"/>
    <p:sldId id="274" r:id="rId12"/>
    <p:sldId id="275" r:id="rId13"/>
    <p:sldId id="276" r:id="rId14"/>
    <p:sldId id="277" r:id="rId15"/>
    <p:sldId id="279" r:id="rId16"/>
    <p:sldId id="278" r:id="rId17"/>
    <p:sldId id="273" r:id="rId18"/>
    <p:sldId id="260" r:id="rId19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5B23"/>
    <a:srgbClr val="0076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86486" autoAdjust="0"/>
  </p:normalViewPr>
  <p:slideViewPr>
    <p:cSldViewPr showGuides="1">
      <p:cViewPr varScale="1">
        <p:scale>
          <a:sx n="144" d="100"/>
          <a:sy n="144" d="100"/>
        </p:scale>
        <p:origin x="-23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45C0FDF-E1DA-4DDB-B9B8-9668E6DAD6E7}" type="datetimeFigureOut">
              <a:rPr lang="es-ES"/>
              <a:pPr>
                <a:defRPr/>
              </a:pPr>
              <a:t>22/06/18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88283AD-30B8-43D2-8F84-9451130A0CD4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52431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8283AD-30B8-43D2-8F84-9451130A0CD4}" type="slidenum">
              <a:rPr lang="es-ES" smtClean="0"/>
              <a:pPr>
                <a:defRPr/>
              </a:pPr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5690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8283AD-30B8-43D2-8F84-9451130A0CD4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1462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8283AD-30B8-43D2-8F84-9451130A0CD4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3238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8283AD-30B8-43D2-8F84-9451130A0CD4}" type="slidenum">
              <a:rPr lang="es-ES" smtClean="0"/>
              <a:pPr>
                <a:defRPr/>
              </a:pPr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8978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8283AD-30B8-43D2-8F84-9451130A0CD4}" type="slidenum">
              <a:rPr lang="es-ES" smtClean="0"/>
              <a:pPr>
                <a:defRPr/>
              </a:pPr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6509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8283AD-30B8-43D2-8F84-9451130A0CD4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4419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8283AD-30B8-43D2-8F84-9451130A0CD4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8272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8283AD-30B8-43D2-8F84-9451130A0CD4}" type="slidenum">
              <a:rPr lang="es-ES" smtClean="0"/>
              <a:pPr>
                <a:defRPr/>
              </a:pPr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634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8283AD-30B8-43D2-8F84-9451130A0CD4}" type="slidenum">
              <a:rPr lang="es-ES" smtClean="0"/>
              <a:pPr>
                <a:defRPr/>
              </a:pPr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1807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8283AD-30B8-43D2-8F84-9451130A0CD4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6020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8283AD-30B8-43D2-8F84-9451130A0CD4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0570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8283AD-30B8-43D2-8F84-9451130A0CD4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3862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8283AD-30B8-43D2-8F84-9451130A0CD4}" type="slidenum">
              <a:rPr lang="es-ES" smtClean="0"/>
              <a:pPr>
                <a:defRPr/>
              </a:pPr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2230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hyperlink" Target="http://www.fundacionjuanxxiii.org/" TargetMode="External"/><Relationship Id="rId6" Type="http://schemas.openxmlformats.org/officeDocument/2006/relationships/hyperlink" Target="https://www.youtube.com/user/FJXXIII" TargetMode="External"/><Relationship Id="rId7" Type="http://schemas.openxmlformats.org/officeDocument/2006/relationships/image" Target="../media/image8.png"/><Relationship Id="rId8" Type="http://schemas.openxmlformats.org/officeDocument/2006/relationships/hyperlink" Target="https://twitter.com/fundacionjuan23" TargetMode="External"/><Relationship Id="rId9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www.facebook.com/FJXXIII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hasCustomPrompt="1"/>
          </p:nvPr>
        </p:nvSpPr>
        <p:spPr>
          <a:xfrm>
            <a:off x="1656792" y="2239652"/>
            <a:ext cx="5830416" cy="2378695"/>
          </a:xfr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  <a:latin typeface="Neo Sans Std Medium" panose="020B0704030504040204" pitchFamily="34" charset="0"/>
              </a:defRPr>
            </a:lvl1pPr>
          </a:lstStyle>
          <a:p>
            <a:r>
              <a:rPr lang="es-ES" dirty="0" smtClean="0"/>
              <a:t>HAGA CLIC PARA MODIFICAR EL ESTILO DE TÍTULO</a:t>
            </a:r>
            <a:endParaRPr lang="es-ES" dirty="0"/>
          </a:p>
        </p:txBody>
      </p:sp>
      <p:sp>
        <p:nvSpPr>
          <p:cNvPr id="10" name="9 CuadroTexto"/>
          <p:cNvSpPr txBox="1"/>
          <p:nvPr userDrawn="1"/>
        </p:nvSpPr>
        <p:spPr>
          <a:xfrm>
            <a:off x="8226088" y="6580188"/>
            <a:ext cx="936625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A24C720-F43A-4E33-8C05-BA1B21781419}" type="datetime1">
              <a:rPr lang="es-ES" sz="10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22/06/18</a:t>
            </a:fld>
            <a:endParaRPr lang="es-ES" sz="10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0540"/>
            <a:ext cx="1536596" cy="77306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48559"/>
            <a:ext cx="1301499" cy="1670307"/>
          </a:xfrm>
          <a:prstGeom prst="rect">
            <a:avLst/>
          </a:prstGeom>
        </p:spPr>
      </p:pic>
      <p:cxnSp>
        <p:nvCxnSpPr>
          <p:cNvPr id="5" name="Conector recto 4"/>
          <p:cNvCxnSpPr/>
          <p:nvPr userDrawn="1"/>
        </p:nvCxnSpPr>
        <p:spPr>
          <a:xfrm>
            <a:off x="1656792" y="4618347"/>
            <a:ext cx="583041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 userDrawn="1"/>
        </p:nvCxnSpPr>
        <p:spPr>
          <a:xfrm flipH="1">
            <a:off x="1331640" y="4618347"/>
            <a:ext cx="325152" cy="0"/>
          </a:xfrm>
          <a:prstGeom prst="line">
            <a:avLst/>
          </a:prstGeom>
          <a:ln>
            <a:solidFill>
              <a:srgbClr val="B65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 userDrawn="1"/>
        </p:nvCxnSpPr>
        <p:spPr>
          <a:xfrm flipV="1">
            <a:off x="1331640" y="4149080"/>
            <a:ext cx="0" cy="469267"/>
          </a:xfrm>
          <a:prstGeom prst="line">
            <a:avLst/>
          </a:prstGeom>
          <a:ln>
            <a:solidFill>
              <a:srgbClr val="B65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0395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5 Marcador de número de diapositiva"/>
          <p:cNvSpPr>
            <a:spLocks noGrp="1"/>
          </p:cNvSpPr>
          <p:nvPr>
            <p:ph type="sldNum" sz="quarter" idx="12"/>
          </p:nvPr>
        </p:nvSpPr>
        <p:spPr>
          <a:xfrm rot="16200000">
            <a:off x="8538529" y="6226137"/>
            <a:ext cx="774825" cy="365125"/>
          </a:xfrm>
        </p:spPr>
        <p:txBody>
          <a:bodyPr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55258FE-41F7-4A8E-9263-48B4AA9514F4}" type="slidenum">
              <a:rPr lang="es-ES" smtClean="0">
                <a:solidFill>
                  <a:srgbClr val="B65B23"/>
                </a:solidFill>
              </a:rPr>
              <a:pPr>
                <a:defRPr/>
              </a:pPr>
              <a:t>‹nr.›</a:t>
            </a:fld>
            <a:r>
              <a:rPr lang="es-ES" dirty="0" smtClean="0"/>
              <a:t> </a:t>
            </a:r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// 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5" name="Grupo 14"/>
          <p:cNvGrpSpPr/>
          <p:nvPr userDrawn="1"/>
        </p:nvGrpSpPr>
        <p:grpSpPr>
          <a:xfrm>
            <a:off x="8743379" y="6525344"/>
            <a:ext cx="400621" cy="270768"/>
            <a:chOff x="8743379" y="6525344"/>
            <a:chExt cx="400621" cy="270768"/>
          </a:xfrm>
        </p:grpSpPr>
        <p:cxnSp>
          <p:nvCxnSpPr>
            <p:cNvPr id="16" name="Conector recto 15"/>
            <p:cNvCxnSpPr/>
            <p:nvPr userDrawn="1"/>
          </p:nvCxnSpPr>
          <p:spPr>
            <a:xfrm>
              <a:off x="8743379" y="6525344"/>
              <a:ext cx="0" cy="270000"/>
            </a:xfrm>
            <a:prstGeom prst="line">
              <a:avLst/>
            </a:prstGeom>
            <a:ln>
              <a:solidFill>
                <a:srgbClr val="B65B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/>
            <p:cNvCxnSpPr>
              <a:endCxn id="13" idx="1"/>
            </p:cNvCxnSpPr>
            <p:nvPr userDrawn="1"/>
          </p:nvCxnSpPr>
          <p:spPr>
            <a:xfrm>
              <a:off x="8743379" y="6796112"/>
              <a:ext cx="144000" cy="0"/>
            </a:xfrm>
            <a:prstGeom prst="line">
              <a:avLst/>
            </a:prstGeom>
            <a:ln>
              <a:solidFill>
                <a:srgbClr val="B65B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/>
            <p:cNvCxnSpPr/>
            <p:nvPr userDrawn="1"/>
          </p:nvCxnSpPr>
          <p:spPr>
            <a:xfrm>
              <a:off x="8887379" y="6796112"/>
              <a:ext cx="25662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ítulo 30"/>
          <p:cNvSpPr>
            <a:spLocks noGrp="1"/>
          </p:cNvSpPr>
          <p:nvPr>
            <p:ph type="title"/>
          </p:nvPr>
        </p:nvSpPr>
        <p:spPr>
          <a:xfrm rot="16200000">
            <a:off x="7444605" y="4717429"/>
            <a:ext cx="2962672" cy="365126"/>
          </a:xfrm>
        </p:spPr>
        <p:txBody>
          <a:bodyPr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035"/>
            <a:ext cx="1536596" cy="77306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835" y="198035"/>
            <a:ext cx="1233165" cy="7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81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035"/>
            <a:ext cx="1536596" cy="77306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835" y="198035"/>
            <a:ext cx="1233165" cy="774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14003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B65B23"/>
                </a:solidFill>
                <a:latin typeface="Neo Sans Std" panose="020B0504030504040204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764704"/>
            <a:ext cx="5111750" cy="5616624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2748061"/>
            <a:ext cx="3008313" cy="36332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5 Marcador de número de diapositiva"/>
          <p:cNvSpPr>
            <a:spLocks noGrp="1"/>
          </p:cNvSpPr>
          <p:nvPr>
            <p:ph type="sldNum" sz="quarter" idx="12"/>
          </p:nvPr>
        </p:nvSpPr>
        <p:spPr>
          <a:xfrm rot="16200000">
            <a:off x="8538529" y="6226137"/>
            <a:ext cx="774825" cy="365125"/>
          </a:xfrm>
        </p:spPr>
        <p:txBody>
          <a:bodyPr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55258FE-41F7-4A8E-9263-48B4AA9514F4}" type="slidenum">
              <a:rPr lang="es-ES" smtClean="0">
                <a:solidFill>
                  <a:srgbClr val="B65B23"/>
                </a:solidFill>
              </a:rPr>
              <a:pPr>
                <a:defRPr/>
              </a:pPr>
              <a:t>‹nr.›</a:t>
            </a:fld>
            <a:r>
              <a:rPr lang="es-ES" dirty="0" smtClean="0"/>
              <a:t> </a:t>
            </a:r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// 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8" name="Grupo 17"/>
          <p:cNvGrpSpPr/>
          <p:nvPr userDrawn="1"/>
        </p:nvGrpSpPr>
        <p:grpSpPr>
          <a:xfrm>
            <a:off x="8743379" y="6525344"/>
            <a:ext cx="400621" cy="270768"/>
            <a:chOff x="8743379" y="6525344"/>
            <a:chExt cx="400621" cy="270768"/>
          </a:xfrm>
        </p:grpSpPr>
        <p:cxnSp>
          <p:nvCxnSpPr>
            <p:cNvPr id="19" name="Conector recto 18"/>
            <p:cNvCxnSpPr/>
            <p:nvPr userDrawn="1"/>
          </p:nvCxnSpPr>
          <p:spPr>
            <a:xfrm>
              <a:off x="8743379" y="6525344"/>
              <a:ext cx="0" cy="270000"/>
            </a:xfrm>
            <a:prstGeom prst="line">
              <a:avLst/>
            </a:prstGeom>
            <a:ln>
              <a:solidFill>
                <a:srgbClr val="B65B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/>
            <p:cNvCxnSpPr>
              <a:endCxn id="16" idx="1"/>
            </p:cNvCxnSpPr>
            <p:nvPr userDrawn="1"/>
          </p:nvCxnSpPr>
          <p:spPr>
            <a:xfrm>
              <a:off x="8743379" y="6796112"/>
              <a:ext cx="144000" cy="0"/>
            </a:xfrm>
            <a:prstGeom prst="line">
              <a:avLst/>
            </a:prstGeom>
            <a:ln>
              <a:solidFill>
                <a:srgbClr val="B65B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/>
            <p:cNvCxnSpPr/>
            <p:nvPr userDrawn="1"/>
          </p:nvCxnSpPr>
          <p:spPr>
            <a:xfrm>
              <a:off x="8887379" y="6796112"/>
              <a:ext cx="25662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ítulo 30"/>
          <p:cNvSpPr txBox="1">
            <a:spLocks/>
          </p:cNvSpPr>
          <p:nvPr userDrawn="1"/>
        </p:nvSpPr>
        <p:spPr bwMode="auto">
          <a:xfrm rot="16200000">
            <a:off x="7444605" y="4717429"/>
            <a:ext cx="2962672" cy="3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15451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5009728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B65B23"/>
                </a:solidFill>
                <a:latin typeface="Neo Sans Std" panose="020B0504030504040204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821903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576466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5 Marcador de número de diapositiva"/>
          <p:cNvSpPr>
            <a:spLocks noGrp="1"/>
          </p:cNvSpPr>
          <p:nvPr>
            <p:ph type="sldNum" sz="quarter" idx="12"/>
          </p:nvPr>
        </p:nvSpPr>
        <p:spPr>
          <a:xfrm rot="16200000">
            <a:off x="8538529" y="6226137"/>
            <a:ext cx="774825" cy="365125"/>
          </a:xfrm>
        </p:spPr>
        <p:txBody>
          <a:bodyPr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55258FE-41F7-4A8E-9263-48B4AA9514F4}" type="slidenum">
              <a:rPr lang="es-ES" smtClean="0">
                <a:solidFill>
                  <a:srgbClr val="B65B23"/>
                </a:solidFill>
              </a:rPr>
              <a:pPr>
                <a:defRPr/>
              </a:pPr>
              <a:t>‹nr.›</a:t>
            </a:fld>
            <a:r>
              <a:rPr lang="es-ES" dirty="0" smtClean="0"/>
              <a:t> </a:t>
            </a:r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// 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8" name="Grupo 17"/>
          <p:cNvGrpSpPr/>
          <p:nvPr userDrawn="1"/>
        </p:nvGrpSpPr>
        <p:grpSpPr>
          <a:xfrm>
            <a:off x="8743379" y="6525344"/>
            <a:ext cx="400621" cy="270768"/>
            <a:chOff x="8743379" y="6525344"/>
            <a:chExt cx="400621" cy="270768"/>
          </a:xfrm>
        </p:grpSpPr>
        <p:cxnSp>
          <p:nvCxnSpPr>
            <p:cNvPr id="19" name="Conector recto 18"/>
            <p:cNvCxnSpPr/>
            <p:nvPr userDrawn="1"/>
          </p:nvCxnSpPr>
          <p:spPr>
            <a:xfrm>
              <a:off x="8743379" y="6525344"/>
              <a:ext cx="0" cy="270000"/>
            </a:xfrm>
            <a:prstGeom prst="line">
              <a:avLst/>
            </a:prstGeom>
            <a:ln>
              <a:solidFill>
                <a:srgbClr val="B65B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/>
            <p:cNvCxnSpPr>
              <a:endCxn id="16" idx="1"/>
            </p:cNvCxnSpPr>
            <p:nvPr userDrawn="1"/>
          </p:nvCxnSpPr>
          <p:spPr>
            <a:xfrm>
              <a:off x="8743379" y="6796112"/>
              <a:ext cx="144000" cy="0"/>
            </a:xfrm>
            <a:prstGeom prst="line">
              <a:avLst/>
            </a:prstGeom>
            <a:ln>
              <a:solidFill>
                <a:srgbClr val="B65B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/>
            <p:cNvCxnSpPr/>
            <p:nvPr userDrawn="1"/>
          </p:nvCxnSpPr>
          <p:spPr>
            <a:xfrm>
              <a:off x="8887379" y="6796112"/>
              <a:ext cx="25662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ítulo 30"/>
          <p:cNvSpPr txBox="1">
            <a:spLocks/>
          </p:cNvSpPr>
          <p:nvPr userDrawn="1"/>
        </p:nvSpPr>
        <p:spPr bwMode="auto">
          <a:xfrm rot="16200000">
            <a:off x="7444605" y="4717429"/>
            <a:ext cx="2962672" cy="3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035"/>
            <a:ext cx="1536596" cy="77306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835" y="198035"/>
            <a:ext cx="1233165" cy="7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91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035"/>
            <a:ext cx="1536596" cy="77306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835" y="198035"/>
            <a:ext cx="1233165" cy="774000"/>
          </a:xfrm>
          <a:prstGeom prst="rect">
            <a:avLst/>
          </a:prstGeom>
        </p:spPr>
      </p:pic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855365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16" name="5 Marcador de número de diapositiva"/>
          <p:cNvSpPr>
            <a:spLocks noGrp="1"/>
          </p:cNvSpPr>
          <p:nvPr>
            <p:ph type="sldNum" sz="quarter" idx="12"/>
          </p:nvPr>
        </p:nvSpPr>
        <p:spPr>
          <a:xfrm rot="16200000">
            <a:off x="8538529" y="6226137"/>
            <a:ext cx="774825" cy="365125"/>
          </a:xfrm>
        </p:spPr>
        <p:txBody>
          <a:bodyPr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55258FE-41F7-4A8E-9263-48B4AA9514F4}" type="slidenum">
              <a:rPr lang="es-ES" smtClean="0">
                <a:solidFill>
                  <a:srgbClr val="B65B23"/>
                </a:solidFill>
              </a:rPr>
              <a:pPr>
                <a:defRPr/>
              </a:pPr>
              <a:t>‹nr.›</a:t>
            </a:fld>
            <a:r>
              <a:rPr lang="es-ES" dirty="0" smtClean="0"/>
              <a:t> </a:t>
            </a:r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// 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8" name="Grupo 17"/>
          <p:cNvGrpSpPr/>
          <p:nvPr userDrawn="1"/>
        </p:nvGrpSpPr>
        <p:grpSpPr>
          <a:xfrm>
            <a:off x="8743379" y="6525344"/>
            <a:ext cx="400621" cy="270768"/>
            <a:chOff x="8743379" y="6525344"/>
            <a:chExt cx="400621" cy="270768"/>
          </a:xfrm>
        </p:grpSpPr>
        <p:cxnSp>
          <p:nvCxnSpPr>
            <p:cNvPr id="19" name="Conector recto 18"/>
            <p:cNvCxnSpPr/>
            <p:nvPr userDrawn="1"/>
          </p:nvCxnSpPr>
          <p:spPr>
            <a:xfrm>
              <a:off x="8743379" y="6525344"/>
              <a:ext cx="0" cy="270000"/>
            </a:xfrm>
            <a:prstGeom prst="line">
              <a:avLst/>
            </a:prstGeom>
            <a:ln>
              <a:solidFill>
                <a:srgbClr val="B65B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/>
            <p:cNvCxnSpPr>
              <a:endCxn id="16" idx="1"/>
            </p:cNvCxnSpPr>
            <p:nvPr userDrawn="1"/>
          </p:nvCxnSpPr>
          <p:spPr>
            <a:xfrm>
              <a:off x="8743379" y="6796112"/>
              <a:ext cx="144000" cy="0"/>
            </a:xfrm>
            <a:prstGeom prst="line">
              <a:avLst/>
            </a:prstGeom>
            <a:ln>
              <a:solidFill>
                <a:srgbClr val="B65B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/>
            <p:cNvCxnSpPr/>
            <p:nvPr userDrawn="1"/>
          </p:nvCxnSpPr>
          <p:spPr>
            <a:xfrm>
              <a:off x="8887379" y="6796112"/>
              <a:ext cx="25662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1 Título"/>
          <p:cNvSpPr>
            <a:spLocks noGrp="1"/>
          </p:cNvSpPr>
          <p:nvPr>
            <p:ph type="title"/>
          </p:nvPr>
        </p:nvSpPr>
        <p:spPr>
          <a:xfrm>
            <a:off x="2483768" y="764704"/>
            <a:ext cx="6203032" cy="936104"/>
          </a:xfrm>
        </p:spPr>
        <p:txBody>
          <a:bodyPr/>
          <a:lstStyle>
            <a:lvl1pPr>
              <a:defRPr sz="2400" b="1">
                <a:solidFill>
                  <a:schemeClr val="bg1">
                    <a:lumMod val="50000"/>
                  </a:schemeClr>
                </a:solidFill>
                <a:latin typeface="Neo Sans Std Medium" panose="020B0704030504040204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23" name="Título 30"/>
          <p:cNvSpPr txBox="1">
            <a:spLocks/>
          </p:cNvSpPr>
          <p:nvPr userDrawn="1"/>
        </p:nvSpPr>
        <p:spPr bwMode="auto">
          <a:xfrm rot="16200000">
            <a:off x="7444605" y="4717429"/>
            <a:ext cx="2962672" cy="3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9837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235893"/>
            <a:ext cx="2057400" cy="5145435"/>
          </a:xfrm>
        </p:spPr>
        <p:txBody>
          <a:bodyPr vert="eaVert"/>
          <a:lstStyle>
            <a:lvl1pPr>
              <a:defRPr b="1">
                <a:solidFill>
                  <a:schemeClr val="bg1">
                    <a:lumMod val="50000"/>
                  </a:schemeClr>
                </a:solidFill>
                <a:latin typeface="Neo Sans Std Medium" panose="020B0704030504040204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235893"/>
            <a:ext cx="6019800" cy="514543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16" name="5 Marcador de número de diapositiva"/>
          <p:cNvSpPr>
            <a:spLocks noGrp="1"/>
          </p:cNvSpPr>
          <p:nvPr>
            <p:ph type="sldNum" sz="quarter" idx="12"/>
          </p:nvPr>
        </p:nvSpPr>
        <p:spPr>
          <a:xfrm rot="16200000">
            <a:off x="8538529" y="6226137"/>
            <a:ext cx="774825" cy="365125"/>
          </a:xfrm>
        </p:spPr>
        <p:txBody>
          <a:bodyPr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55258FE-41F7-4A8E-9263-48B4AA9514F4}" type="slidenum">
              <a:rPr lang="es-ES" smtClean="0">
                <a:solidFill>
                  <a:srgbClr val="B65B23"/>
                </a:solidFill>
              </a:rPr>
              <a:pPr>
                <a:defRPr/>
              </a:pPr>
              <a:t>‹nr.›</a:t>
            </a:fld>
            <a:r>
              <a:rPr lang="es-ES" dirty="0" smtClean="0"/>
              <a:t> </a:t>
            </a:r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// 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8" name="Grupo 17"/>
          <p:cNvGrpSpPr/>
          <p:nvPr userDrawn="1"/>
        </p:nvGrpSpPr>
        <p:grpSpPr>
          <a:xfrm>
            <a:off x="8743379" y="6525344"/>
            <a:ext cx="400621" cy="270768"/>
            <a:chOff x="8743379" y="6525344"/>
            <a:chExt cx="400621" cy="270768"/>
          </a:xfrm>
        </p:grpSpPr>
        <p:cxnSp>
          <p:nvCxnSpPr>
            <p:cNvPr id="19" name="Conector recto 18"/>
            <p:cNvCxnSpPr/>
            <p:nvPr userDrawn="1"/>
          </p:nvCxnSpPr>
          <p:spPr>
            <a:xfrm>
              <a:off x="8743379" y="6525344"/>
              <a:ext cx="0" cy="270000"/>
            </a:xfrm>
            <a:prstGeom prst="line">
              <a:avLst/>
            </a:prstGeom>
            <a:ln>
              <a:solidFill>
                <a:srgbClr val="B65B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/>
            <p:cNvCxnSpPr>
              <a:endCxn id="16" idx="1"/>
            </p:cNvCxnSpPr>
            <p:nvPr userDrawn="1"/>
          </p:nvCxnSpPr>
          <p:spPr>
            <a:xfrm>
              <a:off x="8743379" y="6796112"/>
              <a:ext cx="144000" cy="0"/>
            </a:xfrm>
            <a:prstGeom prst="line">
              <a:avLst/>
            </a:prstGeom>
            <a:ln>
              <a:solidFill>
                <a:srgbClr val="B65B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/>
            <p:cNvCxnSpPr/>
            <p:nvPr userDrawn="1"/>
          </p:nvCxnSpPr>
          <p:spPr>
            <a:xfrm>
              <a:off x="8887379" y="6796112"/>
              <a:ext cx="25662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ítulo 30"/>
          <p:cNvSpPr txBox="1">
            <a:spLocks/>
          </p:cNvSpPr>
          <p:nvPr userDrawn="1"/>
        </p:nvSpPr>
        <p:spPr bwMode="auto">
          <a:xfrm rot="16200000">
            <a:off x="7444605" y="4717429"/>
            <a:ext cx="2962672" cy="3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035"/>
            <a:ext cx="1536596" cy="77306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835" y="198035"/>
            <a:ext cx="1233165" cy="7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50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ra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 userDrawn="1"/>
        </p:nvSpPr>
        <p:spPr bwMode="auto">
          <a:xfrm>
            <a:off x="179512" y="2276872"/>
            <a:ext cx="1080120" cy="720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rebuchet MS" pitchFamily="34" charset="0"/>
            </a:endParaRPr>
          </a:p>
        </p:txBody>
      </p:sp>
      <p:grpSp>
        <p:nvGrpSpPr>
          <p:cNvPr id="9" name="Grupo 8"/>
          <p:cNvGrpSpPr/>
          <p:nvPr userDrawn="1"/>
        </p:nvGrpSpPr>
        <p:grpSpPr>
          <a:xfrm>
            <a:off x="0" y="0"/>
            <a:ext cx="9558000" cy="6841558"/>
            <a:chOff x="0" y="0"/>
            <a:chExt cx="9558000" cy="6841558"/>
          </a:xfrm>
        </p:grpSpPr>
        <p:grpSp>
          <p:nvGrpSpPr>
            <p:cNvPr id="7" name="Grupo 6"/>
            <p:cNvGrpSpPr/>
            <p:nvPr userDrawn="1"/>
          </p:nvGrpSpPr>
          <p:grpSpPr>
            <a:xfrm>
              <a:off x="0" y="0"/>
              <a:ext cx="638166" cy="6841558"/>
              <a:chOff x="0" y="0"/>
              <a:chExt cx="638166" cy="6841558"/>
            </a:xfrm>
          </p:grpSpPr>
          <p:pic>
            <p:nvPicPr>
              <p:cNvPr id="4" name="Imagen 3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0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31" name="Imagen 30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86068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32" name="Imagen 31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171028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33" name="Imagen 32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966" y="2574384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34" name="Imagen 33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3438480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35" name="Imagen 34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429275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36" name="Imagen 35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514235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37" name="Imagen 36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5991958"/>
                <a:ext cx="637200" cy="849600"/>
              </a:xfrm>
              <a:prstGeom prst="rect">
                <a:avLst/>
              </a:prstGeom>
            </p:spPr>
          </p:pic>
        </p:grpSp>
        <p:grpSp>
          <p:nvGrpSpPr>
            <p:cNvPr id="41" name="Grupo 40"/>
            <p:cNvGrpSpPr/>
            <p:nvPr userDrawn="1"/>
          </p:nvGrpSpPr>
          <p:grpSpPr>
            <a:xfrm>
              <a:off x="637200" y="0"/>
              <a:ext cx="638166" cy="6841558"/>
              <a:chOff x="0" y="0"/>
              <a:chExt cx="638166" cy="6841558"/>
            </a:xfrm>
          </p:grpSpPr>
          <p:pic>
            <p:nvPicPr>
              <p:cNvPr id="42" name="Imagen 41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0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43" name="Imagen 42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86068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44" name="Imagen 43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171028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45" name="Imagen 44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966" y="2574384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46" name="Imagen 45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3438480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47" name="Imagen 46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429275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48" name="Imagen 47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514235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49" name="Imagen 48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5991958"/>
                <a:ext cx="637200" cy="849600"/>
              </a:xfrm>
              <a:prstGeom prst="rect">
                <a:avLst/>
              </a:prstGeom>
            </p:spPr>
          </p:pic>
        </p:grpSp>
        <p:grpSp>
          <p:nvGrpSpPr>
            <p:cNvPr id="50" name="Grupo 49"/>
            <p:cNvGrpSpPr/>
            <p:nvPr userDrawn="1"/>
          </p:nvGrpSpPr>
          <p:grpSpPr>
            <a:xfrm>
              <a:off x="1259632" y="0"/>
              <a:ext cx="638166" cy="6841558"/>
              <a:chOff x="0" y="0"/>
              <a:chExt cx="638166" cy="6841558"/>
            </a:xfrm>
          </p:grpSpPr>
          <p:pic>
            <p:nvPicPr>
              <p:cNvPr id="51" name="Imagen 50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0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52" name="Imagen 51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86068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53" name="Imagen 52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171028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54" name="Imagen 53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966" y="2574384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55" name="Imagen 54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3438480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56" name="Imagen 55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429275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57" name="Imagen 56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514235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58" name="Imagen 57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5991958"/>
                <a:ext cx="637200" cy="849600"/>
              </a:xfrm>
              <a:prstGeom prst="rect">
                <a:avLst/>
              </a:prstGeom>
            </p:spPr>
          </p:pic>
        </p:grpSp>
        <p:grpSp>
          <p:nvGrpSpPr>
            <p:cNvPr id="59" name="Grupo 58"/>
            <p:cNvGrpSpPr/>
            <p:nvPr userDrawn="1"/>
          </p:nvGrpSpPr>
          <p:grpSpPr>
            <a:xfrm>
              <a:off x="1911600" y="0"/>
              <a:ext cx="638166" cy="6841558"/>
              <a:chOff x="0" y="0"/>
              <a:chExt cx="638166" cy="6841558"/>
            </a:xfrm>
          </p:grpSpPr>
          <p:pic>
            <p:nvPicPr>
              <p:cNvPr id="60" name="Imagen 59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0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61" name="Imagen 60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86068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62" name="Imagen 61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171028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63" name="Imagen 62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966" y="2574384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64" name="Imagen 63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3438480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65" name="Imagen 64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429275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66" name="Imagen 65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514235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67" name="Imagen 66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5991958"/>
                <a:ext cx="637200" cy="849600"/>
              </a:xfrm>
              <a:prstGeom prst="rect">
                <a:avLst/>
              </a:prstGeom>
            </p:spPr>
          </p:pic>
        </p:grpSp>
        <p:grpSp>
          <p:nvGrpSpPr>
            <p:cNvPr id="68" name="Grupo 67"/>
            <p:cNvGrpSpPr/>
            <p:nvPr userDrawn="1"/>
          </p:nvGrpSpPr>
          <p:grpSpPr>
            <a:xfrm>
              <a:off x="2548800" y="0"/>
              <a:ext cx="638166" cy="6841558"/>
              <a:chOff x="0" y="0"/>
              <a:chExt cx="638166" cy="6841558"/>
            </a:xfrm>
          </p:grpSpPr>
          <p:pic>
            <p:nvPicPr>
              <p:cNvPr id="69" name="Imagen 68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0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70" name="Imagen 69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86068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71" name="Imagen 70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171028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72" name="Imagen 71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966" y="2574384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73" name="Imagen 72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3438480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74" name="Imagen 73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429275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75" name="Imagen 74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514235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76" name="Imagen 75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5991958"/>
                <a:ext cx="637200" cy="849600"/>
              </a:xfrm>
              <a:prstGeom prst="rect">
                <a:avLst/>
              </a:prstGeom>
            </p:spPr>
          </p:pic>
        </p:grpSp>
        <p:grpSp>
          <p:nvGrpSpPr>
            <p:cNvPr id="77" name="Grupo 76"/>
            <p:cNvGrpSpPr/>
            <p:nvPr userDrawn="1"/>
          </p:nvGrpSpPr>
          <p:grpSpPr>
            <a:xfrm>
              <a:off x="3185034" y="0"/>
              <a:ext cx="638166" cy="6841558"/>
              <a:chOff x="0" y="0"/>
              <a:chExt cx="638166" cy="6841558"/>
            </a:xfrm>
          </p:grpSpPr>
          <p:pic>
            <p:nvPicPr>
              <p:cNvPr id="78" name="Imagen 77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0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79" name="Imagen 78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86068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80" name="Imagen 79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171028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81" name="Imagen 80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966" y="2574384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82" name="Imagen 81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3438480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83" name="Imagen 82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429275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84" name="Imagen 83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514235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85" name="Imagen 84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5991958"/>
                <a:ext cx="637200" cy="849600"/>
              </a:xfrm>
              <a:prstGeom prst="rect">
                <a:avLst/>
              </a:prstGeom>
            </p:spPr>
          </p:pic>
        </p:grpSp>
        <p:grpSp>
          <p:nvGrpSpPr>
            <p:cNvPr id="86" name="Grupo 85"/>
            <p:cNvGrpSpPr/>
            <p:nvPr userDrawn="1"/>
          </p:nvGrpSpPr>
          <p:grpSpPr>
            <a:xfrm>
              <a:off x="3822234" y="0"/>
              <a:ext cx="638166" cy="6841558"/>
              <a:chOff x="0" y="0"/>
              <a:chExt cx="638166" cy="6841558"/>
            </a:xfrm>
          </p:grpSpPr>
          <p:pic>
            <p:nvPicPr>
              <p:cNvPr id="87" name="Imagen 86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0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88" name="Imagen 87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86068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89" name="Imagen 88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171028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90" name="Imagen 89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966" y="2574384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91" name="Imagen 90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3438480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92" name="Imagen 91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429275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93" name="Imagen 92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514235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94" name="Imagen 93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5991958"/>
                <a:ext cx="637200" cy="849600"/>
              </a:xfrm>
              <a:prstGeom prst="rect">
                <a:avLst/>
              </a:prstGeom>
            </p:spPr>
          </p:pic>
        </p:grpSp>
        <p:grpSp>
          <p:nvGrpSpPr>
            <p:cNvPr id="95" name="Grupo 94"/>
            <p:cNvGrpSpPr/>
            <p:nvPr userDrawn="1"/>
          </p:nvGrpSpPr>
          <p:grpSpPr>
            <a:xfrm>
              <a:off x="4444666" y="0"/>
              <a:ext cx="638166" cy="6841558"/>
              <a:chOff x="0" y="0"/>
              <a:chExt cx="638166" cy="6841558"/>
            </a:xfrm>
          </p:grpSpPr>
          <p:pic>
            <p:nvPicPr>
              <p:cNvPr id="96" name="Imagen 95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0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97" name="Imagen 96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86068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98" name="Imagen 97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171028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99" name="Imagen 98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966" y="2574384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00" name="Imagen 99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3438480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01" name="Imagen 100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429275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02" name="Imagen 101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514235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03" name="Imagen 102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5991958"/>
                <a:ext cx="637200" cy="849600"/>
              </a:xfrm>
              <a:prstGeom prst="rect">
                <a:avLst/>
              </a:prstGeom>
            </p:spPr>
          </p:pic>
        </p:grpSp>
        <p:grpSp>
          <p:nvGrpSpPr>
            <p:cNvPr id="104" name="Grupo 103"/>
            <p:cNvGrpSpPr/>
            <p:nvPr userDrawn="1"/>
          </p:nvGrpSpPr>
          <p:grpSpPr>
            <a:xfrm>
              <a:off x="5096634" y="0"/>
              <a:ext cx="638166" cy="6841558"/>
              <a:chOff x="0" y="0"/>
              <a:chExt cx="638166" cy="6841558"/>
            </a:xfrm>
          </p:grpSpPr>
          <p:pic>
            <p:nvPicPr>
              <p:cNvPr id="105" name="Imagen 104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0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06" name="Imagen 105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86068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07" name="Imagen 106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171028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08" name="Imagen 107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966" y="2574384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09" name="Imagen 108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3438480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10" name="Imagen 109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429275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11" name="Imagen 110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514235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12" name="Imagen 111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5991958"/>
                <a:ext cx="637200" cy="849600"/>
              </a:xfrm>
              <a:prstGeom prst="rect">
                <a:avLst/>
              </a:prstGeom>
            </p:spPr>
          </p:pic>
        </p:grpSp>
        <p:grpSp>
          <p:nvGrpSpPr>
            <p:cNvPr id="113" name="Grupo 112"/>
            <p:cNvGrpSpPr/>
            <p:nvPr userDrawn="1"/>
          </p:nvGrpSpPr>
          <p:grpSpPr>
            <a:xfrm>
              <a:off x="5733834" y="0"/>
              <a:ext cx="638166" cy="6841558"/>
              <a:chOff x="0" y="0"/>
              <a:chExt cx="638166" cy="6841558"/>
            </a:xfrm>
          </p:grpSpPr>
          <p:pic>
            <p:nvPicPr>
              <p:cNvPr id="114" name="Imagen 113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0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15" name="Imagen 114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86068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16" name="Imagen 115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171028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17" name="Imagen 116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966" y="2574384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18" name="Imagen 117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3438480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19" name="Imagen 118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429275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20" name="Imagen 119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514235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21" name="Imagen 120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5991958"/>
                <a:ext cx="637200" cy="849600"/>
              </a:xfrm>
              <a:prstGeom prst="rect">
                <a:avLst/>
              </a:prstGeom>
            </p:spPr>
          </p:pic>
        </p:grpSp>
        <p:grpSp>
          <p:nvGrpSpPr>
            <p:cNvPr id="122" name="Grupo 121"/>
            <p:cNvGrpSpPr/>
            <p:nvPr userDrawn="1"/>
          </p:nvGrpSpPr>
          <p:grpSpPr>
            <a:xfrm>
              <a:off x="6365258" y="0"/>
              <a:ext cx="638166" cy="6841558"/>
              <a:chOff x="0" y="0"/>
              <a:chExt cx="638166" cy="6841558"/>
            </a:xfrm>
          </p:grpSpPr>
          <p:pic>
            <p:nvPicPr>
              <p:cNvPr id="123" name="Imagen 122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0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24" name="Imagen 123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86068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25" name="Imagen 124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171028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26" name="Imagen 125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966" y="2574384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27" name="Imagen 126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3438480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28" name="Imagen 127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429275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29" name="Imagen 128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514235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30" name="Imagen 129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5991958"/>
                <a:ext cx="637200" cy="849600"/>
              </a:xfrm>
              <a:prstGeom prst="rect">
                <a:avLst/>
              </a:prstGeom>
            </p:spPr>
          </p:pic>
        </p:grpSp>
        <p:grpSp>
          <p:nvGrpSpPr>
            <p:cNvPr id="131" name="Grupo 130"/>
            <p:cNvGrpSpPr/>
            <p:nvPr userDrawn="1"/>
          </p:nvGrpSpPr>
          <p:grpSpPr>
            <a:xfrm>
              <a:off x="6987690" y="0"/>
              <a:ext cx="638166" cy="6841558"/>
              <a:chOff x="0" y="0"/>
              <a:chExt cx="638166" cy="6841558"/>
            </a:xfrm>
          </p:grpSpPr>
          <p:pic>
            <p:nvPicPr>
              <p:cNvPr id="132" name="Imagen 131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0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33" name="Imagen 132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86068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34" name="Imagen 133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171028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35" name="Imagen 134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966" y="2574384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36" name="Imagen 135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3438480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37" name="Imagen 136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429275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38" name="Imagen 137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514235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39" name="Imagen 138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5991958"/>
                <a:ext cx="637200" cy="849600"/>
              </a:xfrm>
              <a:prstGeom prst="rect">
                <a:avLst/>
              </a:prstGeom>
            </p:spPr>
          </p:pic>
        </p:grpSp>
        <p:grpSp>
          <p:nvGrpSpPr>
            <p:cNvPr id="140" name="Grupo 139"/>
            <p:cNvGrpSpPr/>
            <p:nvPr userDrawn="1"/>
          </p:nvGrpSpPr>
          <p:grpSpPr>
            <a:xfrm>
              <a:off x="7639658" y="0"/>
              <a:ext cx="638166" cy="6841558"/>
              <a:chOff x="0" y="0"/>
              <a:chExt cx="638166" cy="6841558"/>
            </a:xfrm>
          </p:grpSpPr>
          <p:pic>
            <p:nvPicPr>
              <p:cNvPr id="141" name="Imagen 140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0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42" name="Imagen 141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86068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43" name="Imagen 142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171028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44" name="Imagen 143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966" y="2574384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45" name="Imagen 144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3438480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46" name="Imagen 145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429275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47" name="Imagen 146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514235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48" name="Imagen 147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5991958"/>
                <a:ext cx="637200" cy="849600"/>
              </a:xfrm>
              <a:prstGeom prst="rect">
                <a:avLst/>
              </a:prstGeom>
            </p:spPr>
          </p:pic>
        </p:grpSp>
        <p:grpSp>
          <p:nvGrpSpPr>
            <p:cNvPr id="149" name="Grupo 148"/>
            <p:cNvGrpSpPr/>
            <p:nvPr userDrawn="1"/>
          </p:nvGrpSpPr>
          <p:grpSpPr>
            <a:xfrm>
              <a:off x="8276858" y="0"/>
              <a:ext cx="638166" cy="6841558"/>
              <a:chOff x="0" y="0"/>
              <a:chExt cx="638166" cy="6841558"/>
            </a:xfrm>
          </p:grpSpPr>
          <p:pic>
            <p:nvPicPr>
              <p:cNvPr id="150" name="Imagen 149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0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51" name="Imagen 150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86068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52" name="Imagen 151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171028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53" name="Imagen 152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966" y="2574384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54" name="Imagen 153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3438480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55" name="Imagen 154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429275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56" name="Imagen 155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514235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57" name="Imagen 156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5991958"/>
                <a:ext cx="637200" cy="849600"/>
              </a:xfrm>
              <a:prstGeom prst="rect">
                <a:avLst/>
              </a:prstGeom>
            </p:spPr>
          </p:pic>
        </p:grpSp>
        <p:grpSp>
          <p:nvGrpSpPr>
            <p:cNvPr id="158" name="Grupo 157"/>
            <p:cNvGrpSpPr/>
            <p:nvPr userDrawn="1"/>
          </p:nvGrpSpPr>
          <p:grpSpPr>
            <a:xfrm>
              <a:off x="8919834" y="0"/>
              <a:ext cx="638166" cy="6841558"/>
              <a:chOff x="0" y="0"/>
              <a:chExt cx="638166" cy="6841558"/>
            </a:xfrm>
          </p:grpSpPr>
          <p:pic>
            <p:nvPicPr>
              <p:cNvPr id="159" name="Imagen 158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0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60" name="Imagen 159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86068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61" name="Imagen 160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171028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62" name="Imagen 161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966" y="2574384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63" name="Imagen 162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3438480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64" name="Imagen 163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429275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65" name="Imagen 164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5142358"/>
                <a:ext cx="637200" cy="849600"/>
              </a:xfrm>
              <a:prstGeom prst="rect">
                <a:avLst/>
              </a:prstGeom>
            </p:spPr>
          </p:pic>
          <p:pic>
            <p:nvPicPr>
              <p:cNvPr id="166" name="Imagen 165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6" t="22609" r="37106" b="22609"/>
              <a:stretch/>
            </p:blipFill>
            <p:spPr>
              <a:xfrm>
                <a:off x="0" y="5991958"/>
                <a:ext cx="637200" cy="8496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26396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ra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hlinkClick r:id="rId2"/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952" y="6465172"/>
            <a:ext cx="348204" cy="348204"/>
          </a:xfrm>
          <a:prstGeom prst="rect">
            <a:avLst/>
          </a:prstGeom>
        </p:spPr>
      </p:pic>
      <p:sp>
        <p:nvSpPr>
          <p:cNvPr id="11" name="10 Rectángulo"/>
          <p:cNvSpPr/>
          <p:nvPr userDrawn="1"/>
        </p:nvSpPr>
        <p:spPr bwMode="auto">
          <a:xfrm>
            <a:off x="179512" y="2276872"/>
            <a:ext cx="1080120" cy="720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rebuchet MS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674" y="2402343"/>
            <a:ext cx="2040652" cy="1026657"/>
          </a:xfrm>
          <a:prstGeom prst="rect">
            <a:avLst/>
          </a:prstGeom>
        </p:spPr>
      </p:pic>
      <p:sp>
        <p:nvSpPr>
          <p:cNvPr id="3" name="CuadroTexto 2"/>
          <p:cNvSpPr txBox="1"/>
          <p:nvPr userDrawn="1"/>
        </p:nvSpPr>
        <p:spPr>
          <a:xfrm>
            <a:off x="3612057" y="3717032"/>
            <a:ext cx="1919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</a:rPr>
              <a:t>Avda.</a:t>
            </a:r>
            <a:r>
              <a:rPr lang="es-ES" sz="1200" baseline="0" dirty="0" smtClean="0">
                <a:solidFill>
                  <a:schemeClr val="bg1">
                    <a:lumMod val="50000"/>
                  </a:schemeClr>
                </a:solidFill>
              </a:rPr>
              <a:t> Gran Vía del Este, 1</a:t>
            </a:r>
          </a:p>
          <a:p>
            <a:pPr algn="ctr"/>
            <a:r>
              <a:rPr lang="es-ES" sz="1200" baseline="0" dirty="0" smtClean="0">
                <a:solidFill>
                  <a:schemeClr val="bg1">
                    <a:lumMod val="50000"/>
                  </a:schemeClr>
                </a:solidFill>
              </a:rPr>
              <a:t>28032 Madrid – España</a:t>
            </a:r>
          </a:p>
          <a:p>
            <a:pPr algn="ctr"/>
            <a:r>
              <a:rPr lang="es-ES" sz="1200" baseline="0" dirty="0" smtClean="0">
                <a:solidFill>
                  <a:srgbClr val="B65B23"/>
                </a:solidFill>
                <a:hlinkClick r:id="rId5"/>
              </a:rPr>
              <a:t>www.fundacionjuanxxiii.org</a:t>
            </a:r>
            <a:endParaRPr lang="es-ES" sz="1200" dirty="0">
              <a:solidFill>
                <a:srgbClr val="B65B23"/>
              </a:solidFill>
            </a:endParaRPr>
          </a:p>
        </p:txBody>
      </p:sp>
      <p:pic>
        <p:nvPicPr>
          <p:cNvPr id="6" name="Imagen 5">
            <a:hlinkClick r:id="rId6"/>
          </p:cNvPr>
          <p:cNvPicPr>
            <a:picLocks noChangeAspect="1"/>
          </p:cNvPicPr>
          <p:nvPr userDrawn="1"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816" y="6453376"/>
            <a:ext cx="360000" cy="360000"/>
          </a:xfrm>
          <a:prstGeom prst="rect">
            <a:avLst/>
          </a:prstGeom>
        </p:spPr>
      </p:pic>
      <p:pic>
        <p:nvPicPr>
          <p:cNvPr id="7" name="Imagen 6">
            <a:hlinkClick r:id="rId8"/>
          </p:cNvPr>
          <p:cNvPicPr>
            <a:picLocks noChangeAspect="1"/>
          </p:cNvPicPr>
          <p:nvPr userDrawn="1"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596" y="645337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78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 userDrawn="1"/>
        </p:nvSpPr>
        <p:spPr bwMode="auto">
          <a:xfrm>
            <a:off x="179512" y="2276872"/>
            <a:ext cx="1080120" cy="720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rebuchet MS" pitchFamily="34" charset="0"/>
            </a:endParaRPr>
          </a:p>
        </p:txBody>
      </p:sp>
      <p:sp>
        <p:nvSpPr>
          <p:cNvPr id="2" name="CuadroTexto 1"/>
          <p:cNvSpPr txBox="1"/>
          <p:nvPr userDrawn="1"/>
        </p:nvSpPr>
        <p:spPr>
          <a:xfrm>
            <a:off x="963107" y="908720"/>
            <a:ext cx="35283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</a:rPr>
              <a:t>La verdadera integración</a:t>
            </a:r>
            <a:r>
              <a:rPr lang="es-ES" sz="2400" baseline="0" dirty="0" smtClean="0">
                <a:solidFill>
                  <a:schemeClr val="bg1">
                    <a:lumMod val="50000"/>
                  </a:schemeClr>
                </a:solidFill>
              </a:rPr>
              <a:t> de una persona en la</a:t>
            </a:r>
          </a:p>
          <a:p>
            <a:pPr algn="l"/>
            <a:r>
              <a:rPr lang="es-ES" sz="2400" baseline="0" dirty="0" smtClean="0">
                <a:solidFill>
                  <a:schemeClr val="bg1">
                    <a:lumMod val="50000"/>
                  </a:schemeClr>
                </a:solidFill>
              </a:rPr>
              <a:t>sociedad no sólo consiste en comprenderla y</a:t>
            </a:r>
          </a:p>
          <a:p>
            <a:pPr algn="l"/>
            <a:r>
              <a:rPr lang="es-ES" sz="2400" baseline="0" dirty="0" smtClean="0">
                <a:solidFill>
                  <a:schemeClr val="bg1">
                    <a:lumMod val="50000"/>
                  </a:schemeClr>
                </a:solidFill>
              </a:rPr>
              <a:t>atender sus necesidades; </a:t>
            </a:r>
          </a:p>
          <a:p>
            <a:pPr algn="l"/>
            <a:r>
              <a:rPr lang="es-ES" sz="2400" dirty="0" smtClean="0">
                <a:solidFill>
                  <a:srgbClr val="B65B23"/>
                </a:solidFill>
              </a:rPr>
              <a:t>el fin último debe ser potenciar su dignidad a</a:t>
            </a:r>
            <a:endParaRPr lang="es-ES" sz="2400" baseline="0" dirty="0" smtClean="0">
              <a:solidFill>
                <a:srgbClr val="B65B23"/>
              </a:solidFill>
            </a:endParaRPr>
          </a:p>
          <a:p>
            <a:pPr algn="l"/>
            <a:r>
              <a:rPr lang="es-ES" sz="2400" dirty="0" smtClean="0">
                <a:solidFill>
                  <a:srgbClr val="B65B23"/>
                </a:solidFill>
              </a:rPr>
              <a:t>través del trabajo, la autorrealización y la </a:t>
            </a:r>
          </a:p>
          <a:p>
            <a:pPr algn="l"/>
            <a:r>
              <a:rPr lang="es-ES" sz="2400" dirty="0" smtClean="0">
                <a:solidFill>
                  <a:srgbClr val="B65B23"/>
                </a:solidFill>
              </a:rPr>
              <a:t>independencia.</a:t>
            </a:r>
            <a:endParaRPr lang="es-ES" sz="2400" dirty="0">
              <a:solidFill>
                <a:srgbClr val="B65B23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63" b="100000" l="0" r="100000">
                        <a14:backgroundMark x1="13972" y1="23435" x2="13972" y2="23435"/>
                        <a14:backgroundMark x1="8782" y1="12250" x2="8782" y2="12250"/>
                        <a14:backgroundMark x1="15369" y1="7989" x2="15369" y2="7989"/>
                        <a14:backgroundMark x1="96607" y1="52064" x2="96607" y2="52064"/>
                        <a14:backgroundMark x1="10778" y1="53928" x2="10778" y2="53928"/>
                        <a14:backgroundMark x1="18962" y1="52730" x2="18962" y2="52730"/>
                        <a14:backgroundMark x1="12575" y1="26764" x2="12575" y2="26764"/>
                        <a14:backgroundMark x1="14371" y1="59521" x2="14371" y2="59521"/>
                        <a14:backgroundMark x1="13573" y1="69374" x2="13573" y2="69374"/>
                        <a14:backgroundMark x1="5988" y1="66844" x2="5988" y2="66844"/>
                        <a14:backgroundMark x1="5988" y1="66844" x2="5988" y2="66844"/>
                        <a14:backgroundMark x1="5190" y1="61385" x2="5190" y2="61385"/>
                        <a14:backgroundMark x1="4192" y1="70306" x2="4192" y2="70306"/>
                        <a14:backgroundMark x1="7385" y1="75766" x2="7385" y2="75766"/>
                        <a14:backgroundMark x1="3792" y1="76165" x2="3792" y2="76165"/>
                        <a14:backgroundMark x1="11577" y1="36352" x2="11577" y2="36352"/>
                        <a14:backgroundMark x1="18563" y1="31425" x2="18563" y2="31425"/>
                        <a14:backgroundMark x1="21357" y1="18775" x2="21357" y2="18775"/>
                        <a14:backgroundMark x1="6587" y1="20373" x2="6587" y2="20373"/>
                        <a14:backgroundMark x1="3792" y1="15712" x2="3792" y2="15712"/>
                        <a14:backgroundMark x1="6587" y1="41278" x2="6587" y2="41278"/>
                        <a14:backgroundMark x1="31936" y1="69108" x2="31936" y2="69108"/>
                        <a14:backgroundMark x1="30539" y1="75499" x2="30539" y2="75499"/>
                        <a14:backgroundMark x1="33733" y1="66844" x2="33733" y2="66844"/>
                        <a14:backgroundMark x1="31138" y1="71505" x2="31138" y2="71505"/>
                        <a14:backgroundMark x1="95409" y1="56458" x2="95409" y2="56458"/>
                        <a14:backgroundMark x1="15369" y1="43409" x2="15369" y2="43409"/>
                        <a14:backgroundMark x1="15768" y1="47403" x2="15768" y2="47403"/>
                        <a14:backgroundMark x1="5190" y1="53928" x2="5190" y2="53928"/>
                        <a14:backgroundMark x1="998" y1="57656" x2="998" y2="57656"/>
                        <a14:backgroundMark x1="7784" y1="71105" x2="7784" y2="71105"/>
                        <a14:backgroundMark x1="17166" y1="35020" x2="17166" y2="35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124744"/>
            <a:ext cx="3490360" cy="5232984"/>
          </a:xfrm>
          <a:prstGeom prst="rect">
            <a:avLst/>
          </a:prstGeom>
        </p:spPr>
      </p:pic>
      <p:cxnSp>
        <p:nvCxnSpPr>
          <p:cNvPr id="6" name="Conector recto 5"/>
          <p:cNvCxnSpPr/>
          <p:nvPr userDrawn="1"/>
        </p:nvCxnSpPr>
        <p:spPr>
          <a:xfrm>
            <a:off x="1071206" y="4797152"/>
            <a:ext cx="1944216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 userDrawn="1"/>
        </p:nvSpPr>
        <p:spPr>
          <a:xfrm>
            <a:off x="963107" y="4899933"/>
            <a:ext cx="2086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1200" spc="50" baseline="0" dirty="0" smtClean="0">
                <a:solidFill>
                  <a:schemeClr val="bg1">
                    <a:lumMod val="50000"/>
                  </a:schemeClr>
                </a:solidFill>
              </a:rPr>
              <a:t>www.fundacionjuanxxiii.org</a:t>
            </a:r>
            <a:endParaRPr lang="es-ES" sz="1200" spc="50" baseline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526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Subtítulo +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>
          <a:xfrm rot="16200000">
            <a:off x="8538529" y="6226137"/>
            <a:ext cx="774825" cy="365125"/>
          </a:xfrm>
        </p:spPr>
        <p:txBody>
          <a:bodyPr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55258FE-41F7-4A8E-9263-48B4AA9514F4}" type="slidenum">
              <a:rPr lang="es-ES" smtClean="0">
                <a:solidFill>
                  <a:srgbClr val="B65B23"/>
                </a:solidFill>
              </a:rPr>
              <a:pPr>
                <a:defRPr/>
              </a:pPr>
              <a:t>‹nr.›</a:t>
            </a:fld>
            <a:r>
              <a:rPr lang="es-ES" dirty="0" smtClean="0"/>
              <a:t> </a:t>
            </a:r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// 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14 Marcador de texto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340768"/>
            <a:ext cx="4459288" cy="4318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85000"/>
                </a:schemeClr>
              </a:gs>
              <a:gs pos="6400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FontTx/>
              <a:buNone/>
              <a:defRPr sz="1400" b="0">
                <a:solidFill>
                  <a:schemeClr val="tx1"/>
                </a:solidFill>
                <a:latin typeface="Neo Sans Std" panose="020B0504030504040204" pitchFamily="34" charset="0"/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2" name="2 Marcador de contenido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491867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b="0" i="0" baseline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b="0" i="0" baseline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b="0" i="0" baseline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b="0" i="0" baseline="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grpSp>
        <p:nvGrpSpPr>
          <p:cNvPr id="27" name="Grupo 26"/>
          <p:cNvGrpSpPr/>
          <p:nvPr userDrawn="1"/>
        </p:nvGrpSpPr>
        <p:grpSpPr>
          <a:xfrm>
            <a:off x="8743379" y="6525344"/>
            <a:ext cx="400621" cy="270768"/>
            <a:chOff x="8743379" y="6525344"/>
            <a:chExt cx="400621" cy="270768"/>
          </a:xfrm>
        </p:grpSpPr>
        <p:cxnSp>
          <p:nvCxnSpPr>
            <p:cNvPr id="17" name="Conector recto 16"/>
            <p:cNvCxnSpPr/>
            <p:nvPr userDrawn="1"/>
          </p:nvCxnSpPr>
          <p:spPr>
            <a:xfrm>
              <a:off x="8743379" y="6525344"/>
              <a:ext cx="0" cy="270000"/>
            </a:xfrm>
            <a:prstGeom prst="line">
              <a:avLst/>
            </a:prstGeom>
            <a:ln>
              <a:solidFill>
                <a:srgbClr val="B65B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/>
            <p:cNvCxnSpPr>
              <a:endCxn id="9" idx="1"/>
            </p:cNvCxnSpPr>
            <p:nvPr userDrawn="1"/>
          </p:nvCxnSpPr>
          <p:spPr>
            <a:xfrm>
              <a:off x="8743379" y="6796112"/>
              <a:ext cx="144000" cy="0"/>
            </a:xfrm>
            <a:prstGeom prst="line">
              <a:avLst/>
            </a:prstGeom>
            <a:ln>
              <a:solidFill>
                <a:srgbClr val="B65B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24"/>
            <p:cNvCxnSpPr/>
            <p:nvPr userDrawn="1"/>
          </p:nvCxnSpPr>
          <p:spPr>
            <a:xfrm>
              <a:off x="8887379" y="6796112"/>
              <a:ext cx="25662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ítulo 30"/>
          <p:cNvSpPr>
            <a:spLocks noGrp="1"/>
          </p:cNvSpPr>
          <p:nvPr>
            <p:ph type="title"/>
          </p:nvPr>
        </p:nvSpPr>
        <p:spPr>
          <a:xfrm rot="16200000">
            <a:off x="7444605" y="4717429"/>
            <a:ext cx="2962672" cy="365126"/>
          </a:xfrm>
        </p:spPr>
        <p:txBody>
          <a:bodyPr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035"/>
            <a:ext cx="1536596" cy="77306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835" y="198035"/>
            <a:ext cx="1233165" cy="7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36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osición de imagen"/>
          <p:cNvSpPr>
            <a:spLocks noGrp="1"/>
          </p:cNvSpPr>
          <p:nvPr>
            <p:ph type="pic" sz="quarter" idx="15"/>
          </p:nvPr>
        </p:nvSpPr>
        <p:spPr>
          <a:xfrm>
            <a:off x="468313" y="1980779"/>
            <a:ext cx="4032250" cy="44003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smtClean="0"/>
              <a:t>Haga clic en el icono para agregar una imagen</a:t>
            </a:r>
            <a:endParaRPr lang="es-ES" dirty="0"/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16"/>
          </p:nvPr>
        </p:nvSpPr>
        <p:spPr>
          <a:xfrm>
            <a:off x="4640460" y="1980778"/>
            <a:ext cx="3963988" cy="44005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035"/>
            <a:ext cx="1536596" cy="77306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835" y="198035"/>
            <a:ext cx="1233165" cy="774000"/>
          </a:xfrm>
          <a:prstGeom prst="rect">
            <a:avLst/>
          </a:prstGeom>
        </p:spPr>
      </p:pic>
      <p:sp>
        <p:nvSpPr>
          <p:cNvPr id="19" name="5 Marcador de número de diapositiva"/>
          <p:cNvSpPr>
            <a:spLocks noGrp="1"/>
          </p:cNvSpPr>
          <p:nvPr>
            <p:ph type="sldNum" sz="quarter" idx="12"/>
          </p:nvPr>
        </p:nvSpPr>
        <p:spPr>
          <a:xfrm rot="16200000">
            <a:off x="8538529" y="6226137"/>
            <a:ext cx="774825" cy="365125"/>
          </a:xfrm>
        </p:spPr>
        <p:txBody>
          <a:bodyPr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55258FE-41F7-4A8E-9263-48B4AA9514F4}" type="slidenum">
              <a:rPr lang="es-ES" smtClean="0">
                <a:solidFill>
                  <a:srgbClr val="B65B23"/>
                </a:solidFill>
              </a:rPr>
              <a:pPr>
                <a:defRPr/>
              </a:pPr>
              <a:t>‹nr.›</a:t>
            </a:fld>
            <a:r>
              <a:rPr lang="es-ES" dirty="0" smtClean="0"/>
              <a:t> </a:t>
            </a:r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// 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14 Marcador de texto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340768"/>
            <a:ext cx="4459288" cy="4318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85000"/>
                </a:schemeClr>
              </a:gs>
              <a:gs pos="6400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FontTx/>
              <a:buNone/>
              <a:defRPr sz="1400" b="0">
                <a:solidFill>
                  <a:schemeClr val="tx1"/>
                </a:solidFill>
                <a:latin typeface="Neo Sans Std" panose="020B0504030504040204" pitchFamily="34" charset="0"/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grpSp>
        <p:nvGrpSpPr>
          <p:cNvPr id="22" name="Grupo 21"/>
          <p:cNvGrpSpPr/>
          <p:nvPr userDrawn="1"/>
        </p:nvGrpSpPr>
        <p:grpSpPr>
          <a:xfrm>
            <a:off x="8743379" y="6525344"/>
            <a:ext cx="400621" cy="270768"/>
            <a:chOff x="8743379" y="6525344"/>
            <a:chExt cx="400621" cy="270768"/>
          </a:xfrm>
        </p:grpSpPr>
        <p:cxnSp>
          <p:nvCxnSpPr>
            <p:cNvPr id="23" name="Conector recto 22"/>
            <p:cNvCxnSpPr/>
            <p:nvPr userDrawn="1"/>
          </p:nvCxnSpPr>
          <p:spPr>
            <a:xfrm>
              <a:off x="8743379" y="6525344"/>
              <a:ext cx="0" cy="270000"/>
            </a:xfrm>
            <a:prstGeom prst="line">
              <a:avLst/>
            </a:prstGeom>
            <a:ln>
              <a:solidFill>
                <a:srgbClr val="B65B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/>
            <p:cNvCxnSpPr>
              <a:endCxn id="19" idx="1"/>
            </p:cNvCxnSpPr>
            <p:nvPr userDrawn="1"/>
          </p:nvCxnSpPr>
          <p:spPr>
            <a:xfrm>
              <a:off x="8743379" y="6796112"/>
              <a:ext cx="144000" cy="0"/>
            </a:xfrm>
            <a:prstGeom prst="line">
              <a:avLst/>
            </a:prstGeom>
            <a:ln>
              <a:solidFill>
                <a:srgbClr val="B65B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24"/>
            <p:cNvCxnSpPr/>
            <p:nvPr userDrawn="1"/>
          </p:nvCxnSpPr>
          <p:spPr>
            <a:xfrm>
              <a:off x="8887379" y="6796112"/>
              <a:ext cx="25662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ítulo 30"/>
          <p:cNvSpPr>
            <a:spLocks noGrp="1"/>
          </p:cNvSpPr>
          <p:nvPr>
            <p:ph type="title"/>
          </p:nvPr>
        </p:nvSpPr>
        <p:spPr>
          <a:xfrm rot="16200000">
            <a:off x="7444605" y="4717429"/>
            <a:ext cx="2962672" cy="365126"/>
          </a:xfrm>
        </p:spPr>
        <p:txBody>
          <a:bodyPr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30627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14" name="5 Marcador de número de diapositiva"/>
          <p:cNvSpPr>
            <a:spLocks noGrp="1"/>
          </p:cNvSpPr>
          <p:nvPr>
            <p:ph type="sldNum" sz="quarter" idx="12"/>
          </p:nvPr>
        </p:nvSpPr>
        <p:spPr>
          <a:xfrm rot="16200000">
            <a:off x="8538529" y="6226137"/>
            <a:ext cx="774825" cy="365125"/>
          </a:xfrm>
        </p:spPr>
        <p:txBody>
          <a:bodyPr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55258FE-41F7-4A8E-9263-48B4AA9514F4}" type="slidenum">
              <a:rPr lang="es-ES" smtClean="0">
                <a:solidFill>
                  <a:srgbClr val="B65B23"/>
                </a:solidFill>
              </a:rPr>
              <a:pPr>
                <a:defRPr/>
              </a:pPr>
              <a:t>‹nr.›</a:t>
            </a:fld>
            <a:r>
              <a:rPr lang="es-ES" dirty="0" smtClean="0"/>
              <a:t> </a:t>
            </a:r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// 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8" name="Grupo 17"/>
          <p:cNvGrpSpPr/>
          <p:nvPr userDrawn="1"/>
        </p:nvGrpSpPr>
        <p:grpSpPr>
          <a:xfrm>
            <a:off x="8743379" y="6525344"/>
            <a:ext cx="400621" cy="270768"/>
            <a:chOff x="8743379" y="6525344"/>
            <a:chExt cx="400621" cy="270768"/>
          </a:xfrm>
        </p:grpSpPr>
        <p:cxnSp>
          <p:nvCxnSpPr>
            <p:cNvPr id="19" name="Conector recto 18"/>
            <p:cNvCxnSpPr/>
            <p:nvPr userDrawn="1"/>
          </p:nvCxnSpPr>
          <p:spPr>
            <a:xfrm>
              <a:off x="8743379" y="6525344"/>
              <a:ext cx="0" cy="270000"/>
            </a:xfrm>
            <a:prstGeom prst="line">
              <a:avLst/>
            </a:prstGeom>
            <a:ln>
              <a:solidFill>
                <a:srgbClr val="B65B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/>
            <p:cNvCxnSpPr>
              <a:endCxn id="14" idx="1"/>
            </p:cNvCxnSpPr>
            <p:nvPr userDrawn="1"/>
          </p:nvCxnSpPr>
          <p:spPr>
            <a:xfrm>
              <a:off x="8743379" y="6796112"/>
              <a:ext cx="144000" cy="0"/>
            </a:xfrm>
            <a:prstGeom prst="line">
              <a:avLst/>
            </a:prstGeom>
            <a:ln>
              <a:solidFill>
                <a:srgbClr val="B65B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/>
            <p:cNvCxnSpPr/>
            <p:nvPr userDrawn="1"/>
          </p:nvCxnSpPr>
          <p:spPr>
            <a:xfrm>
              <a:off x="8887379" y="6796112"/>
              <a:ext cx="25662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ítulo 30"/>
          <p:cNvSpPr>
            <a:spLocks noGrp="1"/>
          </p:cNvSpPr>
          <p:nvPr>
            <p:ph type="title"/>
          </p:nvPr>
        </p:nvSpPr>
        <p:spPr>
          <a:xfrm rot="16200000">
            <a:off x="7444605" y="4717429"/>
            <a:ext cx="2962672" cy="365126"/>
          </a:xfrm>
        </p:spPr>
        <p:txBody>
          <a:bodyPr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035"/>
            <a:ext cx="1536596" cy="77306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835" y="198035"/>
            <a:ext cx="1233165" cy="7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87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>
                    <a:lumMod val="50000"/>
                  </a:schemeClr>
                </a:solidFill>
                <a:latin typeface="Neo Sans Std Medium" panose="020B0704030504040204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Neo Sans Std" panose="020B050403050404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5 Marcador de número de diapositiva"/>
          <p:cNvSpPr>
            <a:spLocks noGrp="1"/>
          </p:cNvSpPr>
          <p:nvPr>
            <p:ph type="sldNum" sz="quarter" idx="12"/>
          </p:nvPr>
        </p:nvSpPr>
        <p:spPr>
          <a:xfrm rot="16200000">
            <a:off x="8538529" y="6226137"/>
            <a:ext cx="774825" cy="365125"/>
          </a:xfrm>
        </p:spPr>
        <p:txBody>
          <a:bodyPr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55258FE-41F7-4A8E-9263-48B4AA9514F4}" type="slidenum">
              <a:rPr lang="es-ES" smtClean="0">
                <a:solidFill>
                  <a:srgbClr val="B65B23"/>
                </a:solidFill>
              </a:rPr>
              <a:pPr>
                <a:defRPr/>
              </a:pPr>
              <a:t>‹nr.›</a:t>
            </a:fld>
            <a:r>
              <a:rPr lang="es-ES" dirty="0" smtClean="0"/>
              <a:t> </a:t>
            </a:r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// 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8" name="Grupo 17"/>
          <p:cNvGrpSpPr/>
          <p:nvPr userDrawn="1"/>
        </p:nvGrpSpPr>
        <p:grpSpPr>
          <a:xfrm>
            <a:off x="8743379" y="6525344"/>
            <a:ext cx="400621" cy="270768"/>
            <a:chOff x="8743379" y="6525344"/>
            <a:chExt cx="400621" cy="270768"/>
          </a:xfrm>
        </p:grpSpPr>
        <p:cxnSp>
          <p:nvCxnSpPr>
            <p:cNvPr id="19" name="Conector recto 18"/>
            <p:cNvCxnSpPr/>
            <p:nvPr userDrawn="1"/>
          </p:nvCxnSpPr>
          <p:spPr>
            <a:xfrm>
              <a:off x="8743379" y="6525344"/>
              <a:ext cx="0" cy="270000"/>
            </a:xfrm>
            <a:prstGeom prst="line">
              <a:avLst/>
            </a:prstGeom>
            <a:ln>
              <a:solidFill>
                <a:srgbClr val="B65B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/>
            <p:cNvCxnSpPr>
              <a:endCxn id="15" idx="1"/>
            </p:cNvCxnSpPr>
            <p:nvPr userDrawn="1"/>
          </p:nvCxnSpPr>
          <p:spPr>
            <a:xfrm>
              <a:off x="8743379" y="6796112"/>
              <a:ext cx="144000" cy="0"/>
            </a:xfrm>
            <a:prstGeom prst="line">
              <a:avLst/>
            </a:prstGeom>
            <a:ln>
              <a:solidFill>
                <a:srgbClr val="B65B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/>
            <p:cNvCxnSpPr/>
            <p:nvPr userDrawn="1"/>
          </p:nvCxnSpPr>
          <p:spPr>
            <a:xfrm>
              <a:off x="8887379" y="6796112"/>
              <a:ext cx="25662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ítulo 30"/>
          <p:cNvSpPr txBox="1">
            <a:spLocks/>
          </p:cNvSpPr>
          <p:nvPr userDrawn="1"/>
        </p:nvSpPr>
        <p:spPr bwMode="auto">
          <a:xfrm rot="16200000">
            <a:off x="7444605" y="4717429"/>
            <a:ext cx="2962672" cy="3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035"/>
            <a:ext cx="1536596" cy="77306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835" y="198035"/>
            <a:ext cx="1233165" cy="7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11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035"/>
            <a:ext cx="1536596" cy="77306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835" y="198035"/>
            <a:ext cx="1233165" cy="774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3768" y="764704"/>
            <a:ext cx="6203032" cy="936104"/>
          </a:xfrm>
        </p:spPr>
        <p:txBody>
          <a:bodyPr/>
          <a:lstStyle>
            <a:lvl1pPr>
              <a:defRPr sz="2400" b="1">
                <a:solidFill>
                  <a:schemeClr val="bg1">
                    <a:lumMod val="50000"/>
                  </a:schemeClr>
                </a:solidFill>
                <a:latin typeface="Neo Sans Std Medium" panose="020B0704030504040204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84482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84482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18" name="5 Marcador de número de diapositiva"/>
          <p:cNvSpPr>
            <a:spLocks noGrp="1"/>
          </p:cNvSpPr>
          <p:nvPr>
            <p:ph type="sldNum" sz="quarter" idx="12"/>
          </p:nvPr>
        </p:nvSpPr>
        <p:spPr>
          <a:xfrm rot="16200000">
            <a:off x="8538529" y="6226137"/>
            <a:ext cx="774825" cy="365125"/>
          </a:xfrm>
        </p:spPr>
        <p:txBody>
          <a:bodyPr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55258FE-41F7-4A8E-9263-48B4AA9514F4}" type="slidenum">
              <a:rPr lang="es-ES" smtClean="0">
                <a:solidFill>
                  <a:srgbClr val="B65B23"/>
                </a:solidFill>
              </a:rPr>
              <a:pPr>
                <a:defRPr/>
              </a:pPr>
              <a:t>‹nr.›</a:t>
            </a:fld>
            <a:r>
              <a:rPr lang="es-ES" dirty="0" smtClean="0"/>
              <a:t> </a:t>
            </a:r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// 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1" name="Grupo 20"/>
          <p:cNvGrpSpPr/>
          <p:nvPr userDrawn="1"/>
        </p:nvGrpSpPr>
        <p:grpSpPr>
          <a:xfrm>
            <a:off x="8743379" y="6525344"/>
            <a:ext cx="400621" cy="270768"/>
            <a:chOff x="8743379" y="6525344"/>
            <a:chExt cx="400621" cy="270768"/>
          </a:xfrm>
        </p:grpSpPr>
        <p:cxnSp>
          <p:nvCxnSpPr>
            <p:cNvPr id="22" name="Conector recto 21"/>
            <p:cNvCxnSpPr/>
            <p:nvPr userDrawn="1"/>
          </p:nvCxnSpPr>
          <p:spPr>
            <a:xfrm>
              <a:off x="8743379" y="6525344"/>
              <a:ext cx="0" cy="270000"/>
            </a:xfrm>
            <a:prstGeom prst="line">
              <a:avLst/>
            </a:prstGeom>
            <a:ln>
              <a:solidFill>
                <a:srgbClr val="B65B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/>
            <p:cNvCxnSpPr>
              <a:endCxn id="18" idx="1"/>
            </p:cNvCxnSpPr>
            <p:nvPr userDrawn="1"/>
          </p:nvCxnSpPr>
          <p:spPr>
            <a:xfrm>
              <a:off x="8743379" y="6796112"/>
              <a:ext cx="144000" cy="0"/>
            </a:xfrm>
            <a:prstGeom prst="line">
              <a:avLst/>
            </a:prstGeom>
            <a:ln>
              <a:solidFill>
                <a:srgbClr val="B65B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/>
            <p:cNvCxnSpPr/>
            <p:nvPr userDrawn="1"/>
          </p:nvCxnSpPr>
          <p:spPr>
            <a:xfrm>
              <a:off x="8887379" y="6796112"/>
              <a:ext cx="25662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ítulo 30"/>
          <p:cNvSpPr txBox="1">
            <a:spLocks/>
          </p:cNvSpPr>
          <p:nvPr userDrawn="1"/>
        </p:nvSpPr>
        <p:spPr bwMode="auto">
          <a:xfrm rot="16200000">
            <a:off x="7444605" y="4717429"/>
            <a:ext cx="2962672" cy="3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45684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035"/>
            <a:ext cx="1536596" cy="77306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835" y="198035"/>
            <a:ext cx="1233165" cy="774000"/>
          </a:xfrm>
          <a:prstGeom prst="rect">
            <a:avLst/>
          </a:prstGeom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79027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B65B23"/>
                </a:solidFill>
                <a:latin typeface="Neo Sans Std" panose="020B05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430040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79027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B65B23"/>
                </a:solidFill>
                <a:latin typeface="Neo Sans Std" panose="020B05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430040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19" name="5 Marcador de número de diapositiva"/>
          <p:cNvSpPr>
            <a:spLocks noGrp="1"/>
          </p:cNvSpPr>
          <p:nvPr>
            <p:ph type="sldNum" sz="quarter" idx="12"/>
          </p:nvPr>
        </p:nvSpPr>
        <p:spPr>
          <a:xfrm rot="16200000">
            <a:off x="8538529" y="6226137"/>
            <a:ext cx="774825" cy="365125"/>
          </a:xfrm>
        </p:spPr>
        <p:txBody>
          <a:bodyPr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55258FE-41F7-4A8E-9263-48B4AA9514F4}" type="slidenum">
              <a:rPr lang="es-ES" smtClean="0">
                <a:solidFill>
                  <a:srgbClr val="B65B23"/>
                </a:solidFill>
              </a:rPr>
              <a:pPr>
                <a:defRPr/>
              </a:pPr>
              <a:t>‹nr.›</a:t>
            </a:fld>
            <a:r>
              <a:rPr lang="es-ES" dirty="0" smtClean="0"/>
              <a:t> </a:t>
            </a:r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// 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2" name="Grupo 21"/>
          <p:cNvGrpSpPr/>
          <p:nvPr userDrawn="1"/>
        </p:nvGrpSpPr>
        <p:grpSpPr>
          <a:xfrm>
            <a:off x="8743379" y="6525344"/>
            <a:ext cx="400621" cy="270768"/>
            <a:chOff x="8743379" y="6525344"/>
            <a:chExt cx="400621" cy="270768"/>
          </a:xfrm>
        </p:grpSpPr>
        <p:cxnSp>
          <p:nvCxnSpPr>
            <p:cNvPr id="23" name="Conector recto 22"/>
            <p:cNvCxnSpPr/>
            <p:nvPr userDrawn="1"/>
          </p:nvCxnSpPr>
          <p:spPr>
            <a:xfrm>
              <a:off x="8743379" y="6525344"/>
              <a:ext cx="0" cy="270000"/>
            </a:xfrm>
            <a:prstGeom prst="line">
              <a:avLst/>
            </a:prstGeom>
            <a:ln>
              <a:solidFill>
                <a:srgbClr val="B65B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/>
            <p:cNvCxnSpPr>
              <a:endCxn id="19" idx="1"/>
            </p:cNvCxnSpPr>
            <p:nvPr userDrawn="1"/>
          </p:nvCxnSpPr>
          <p:spPr>
            <a:xfrm>
              <a:off x="8743379" y="6796112"/>
              <a:ext cx="144000" cy="0"/>
            </a:xfrm>
            <a:prstGeom prst="line">
              <a:avLst/>
            </a:prstGeom>
            <a:ln>
              <a:solidFill>
                <a:srgbClr val="B65B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24"/>
            <p:cNvCxnSpPr/>
            <p:nvPr userDrawn="1"/>
          </p:nvCxnSpPr>
          <p:spPr>
            <a:xfrm>
              <a:off x="8887379" y="6796112"/>
              <a:ext cx="25662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1 Título"/>
          <p:cNvSpPr>
            <a:spLocks noGrp="1"/>
          </p:cNvSpPr>
          <p:nvPr>
            <p:ph type="title"/>
          </p:nvPr>
        </p:nvSpPr>
        <p:spPr>
          <a:xfrm>
            <a:off x="2483768" y="764704"/>
            <a:ext cx="6203032" cy="936104"/>
          </a:xfrm>
        </p:spPr>
        <p:txBody>
          <a:bodyPr/>
          <a:lstStyle>
            <a:lvl1pPr>
              <a:defRPr sz="2400" b="1">
                <a:solidFill>
                  <a:schemeClr val="bg1">
                    <a:lumMod val="50000"/>
                  </a:schemeClr>
                </a:solidFill>
                <a:latin typeface="Neo Sans Std Medium" panose="020B0704030504040204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27" name="Título 30"/>
          <p:cNvSpPr txBox="1">
            <a:spLocks/>
          </p:cNvSpPr>
          <p:nvPr userDrawn="1"/>
        </p:nvSpPr>
        <p:spPr bwMode="auto">
          <a:xfrm rot="16200000">
            <a:off x="7444605" y="4717429"/>
            <a:ext cx="2962672" cy="3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752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035"/>
            <a:ext cx="1536596" cy="773065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835" y="198035"/>
            <a:ext cx="1233165" cy="774000"/>
          </a:xfrm>
          <a:prstGeom prst="rect">
            <a:avLst/>
          </a:prstGeom>
        </p:spPr>
      </p:pic>
      <p:sp>
        <p:nvSpPr>
          <p:cNvPr id="15" name="1 Título"/>
          <p:cNvSpPr>
            <a:spLocks noGrp="1"/>
          </p:cNvSpPr>
          <p:nvPr>
            <p:ph type="title"/>
          </p:nvPr>
        </p:nvSpPr>
        <p:spPr>
          <a:xfrm>
            <a:off x="2483768" y="764704"/>
            <a:ext cx="6203032" cy="936104"/>
          </a:xfrm>
        </p:spPr>
        <p:txBody>
          <a:bodyPr/>
          <a:lstStyle>
            <a:lvl1pPr>
              <a:defRPr sz="2400" b="1">
                <a:solidFill>
                  <a:schemeClr val="bg1">
                    <a:lumMod val="50000"/>
                  </a:schemeClr>
                </a:solidFill>
                <a:latin typeface="Neo Sans Std Medium" panose="020B0704030504040204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16" name="5 Marcador de número de diapositiva"/>
          <p:cNvSpPr>
            <a:spLocks noGrp="1"/>
          </p:cNvSpPr>
          <p:nvPr>
            <p:ph type="sldNum" sz="quarter" idx="12"/>
          </p:nvPr>
        </p:nvSpPr>
        <p:spPr>
          <a:xfrm rot="16200000">
            <a:off x="8538529" y="6226137"/>
            <a:ext cx="774825" cy="365125"/>
          </a:xfrm>
        </p:spPr>
        <p:txBody>
          <a:bodyPr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55258FE-41F7-4A8E-9263-48B4AA9514F4}" type="slidenum">
              <a:rPr lang="es-ES" smtClean="0">
                <a:solidFill>
                  <a:srgbClr val="B65B23"/>
                </a:solidFill>
              </a:rPr>
              <a:pPr>
                <a:defRPr/>
              </a:pPr>
              <a:t>‹nr.›</a:t>
            </a:fld>
            <a:r>
              <a:rPr lang="es-ES" dirty="0" smtClean="0"/>
              <a:t> </a:t>
            </a:r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// 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8" name="Grupo 17"/>
          <p:cNvGrpSpPr/>
          <p:nvPr userDrawn="1"/>
        </p:nvGrpSpPr>
        <p:grpSpPr>
          <a:xfrm>
            <a:off x="8743379" y="6525344"/>
            <a:ext cx="400621" cy="270768"/>
            <a:chOff x="8743379" y="6525344"/>
            <a:chExt cx="400621" cy="270768"/>
          </a:xfrm>
        </p:grpSpPr>
        <p:cxnSp>
          <p:nvCxnSpPr>
            <p:cNvPr id="19" name="Conector recto 18"/>
            <p:cNvCxnSpPr/>
            <p:nvPr userDrawn="1"/>
          </p:nvCxnSpPr>
          <p:spPr>
            <a:xfrm>
              <a:off x="8743379" y="6525344"/>
              <a:ext cx="0" cy="270000"/>
            </a:xfrm>
            <a:prstGeom prst="line">
              <a:avLst/>
            </a:prstGeom>
            <a:ln>
              <a:solidFill>
                <a:srgbClr val="B65B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/>
            <p:cNvCxnSpPr>
              <a:endCxn id="16" idx="1"/>
            </p:cNvCxnSpPr>
            <p:nvPr userDrawn="1"/>
          </p:nvCxnSpPr>
          <p:spPr>
            <a:xfrm>
              <a:off x="8743379" y="6796112"/>
              <a:ext cx="144000" cy="0"/>
            </a:xfrm>
            <a:prstGeom prst="line">
              <a:avLst/>
            </a:prstGeom>
            <a:ln>
              <a:solidFill>
                <a:srgbClr val="B65B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/>
            <p:cNvCxnSpPr/>
            <p:nvPr userDrawn="1"/>
          </p:nvCxnSpPr>
          <p:spPr>
            <a:xfrm>
              <a:off x="8887379" y="6796112"/>
              <a:ext cx="25662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ítulo 30"/>
          <p:cNvSpPr txBox="1">
            <a:spLocks/>
          </p:cNvSpPr>
          <p:nvPr userDrawn="1"/>
        </p:nvSpPr>
        <p:spPr bwMode="auto">
          <a:xfrm rot="16200000">
            <a:off x="7444605" y="4717429"/>
            <a:ext cx="2962672" cy="3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95905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3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4" r:id="rId15"/>
    <p:sldLayoutId id="2147483665" r:id="rId16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CAPACITACIÓN SNOEZELEN: MÓDULO III</a:t>
            </a:r>
            <a:br>
              <a:rPr lang="es-ES" dirty="0" smtClean="0"/>
            </a:br>
            <a:r>
              <a:rPr lang="es-ES" sz="4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</a:t>
            </a:r>
            <a:r>
              <a:rPr lang="es-E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s-E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912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1400" b="1" u="sng" dirty="0"/>
              <a:t>¿</a:t>
            </a:r>
            <a:r>
              <a:rPr lang="es-ES" sz="1800" b="1" u="sng" dirty="0"/>
              <a:t>QUÉ HA SIGNIFICADO EL TRABAJO PARA TI YAIZA?</a:t>
            </a:r>
            <a:br>
              <a:rPr lang="es-ES" sz="1800" b="1" u="sng" dirty="0"/>
            </a:br>
            <a:endParaRPr lang="es-ES" sz="1800" dirty="0"/>
          </a:p>
          <a:p>
            <a:pPr marL="285750" indent="-285750">
              <a:buFontTx/>
              <a:buChar char="-"/>
            </a:pPr>
            <a:r>
              <a:rPr lang="es-ES" sz="1800" dirty="0"/>
              <a:t>Me ha dado la oportunidad de sentirme la protagonista de un proyecto importante.</a:t>
            </a:r>
          </a:p>
          <a:p>
            <a:pPr marL="0" indent="0">
              <a:buNone/>
            </a:pPr>
            <a:r>
              <a:rPr lang="es-ES" sz="1800" dirty="0"/>
              <a:t>-    He sentido que han trabajado conmigo y no para mi. </a:t>
            </a:r>
          </a:p>
          <a:p>
            <a:endParaRPr lang="es-ES" sz="1800" dirty="0"/>
          </a:p>
          <a:p>
            <a:r>
              <a:rPr lang="es-ES" sz="1800" b="1" u="sng" dirty="0"/>
              <a:t>¿QUE HA SIGNIFICADO EL TRABAJO PARA TI PATRI?</a:t>
            </a:r>
          </a:p>
          <a:p>
            <a:endParaRPr lang="es-ES" sz="1800" dirty="0"/>
          </a:p>
          <a:p>
            <a:pPr marL="285750" indent="-285750">
              <a:buFontTx/>
              <a:buChar char="-"/>
            </a:pPr>
            <a:r>
              <a:rPr lang="es-ES" sz="1800" dirty="0"/>
              <a:t>He descubierto otra forma de trabajar, un cambio en la filosofía de trabajo.</a:t>
            </a:r>
          </a:p>
          <a:p>
            <a:pPr marL="285750" indent="-285750">
              <a:buFontTx/>
              <a:buChar char="-"/>
            </a:pPr>
            <a:r>
              <a:rPr lang="es-ES" sz="1800" dirty="0"/>
              <a:t>He conocido un poco mas a Yaiza, me ha ayudado a ponerme un poco más en su lugar y a entenderla</a:t>
            </a:r>
            <a:r>
              <a:rPr lang="es-ES" sz="1400" dirty="0" smtClean="0"/>
              <a:t>.</a:t>
            </a:r>
          </a:p>
          <a:p>
            <a:pPr marL="285750" indent="-285750">
              <a:buFontTx/>
              <a:buChar char="-"/>
            </a:pPr>
            <a:endParaRPr lang="es-ES" sz="1400" dirty="0"/>
          </a:p>
          <a:p>
            <a:pPr marL="285750" indent="-285750">
              <a:buFontTx/>
              <a:buChar char="-"/>
            </a:pPr>
            <a:endParaRPr lang="es-ES" sz="1400" dirty="0" smtClean="0"/>
          </a:p>
          <a:p>
            <a:pPr marL="285750" indent="-285750">
              <a:buFontTx/>
              <a:buChar char="-"/>
            </a:pPr>
            <a:endParaRPr lang="es-ES" sz="1400" dirty="0"/>
          </a:p>
          <a:p>
            <a:pPr marL="0" indent="0">
              <a:buNone/>
            </a:pPr>
            <a:endParaRPr lang="es-ES" sz="1400" dirty="0" smtClean="0"/>
          </a:p>
          <a:p>
            <a:pPr marL="0" indent="0">
              <a:buNone/>
            </a:pPr>
            <a:r>
              <a:rPr lang="es-ES" sz="1400" dirty="0"/>
              <a:t>	</a:t>
            </a:r>
            <a:r>
              <a:rPr lang="es-ES" sz="1400" dirty="0" smtClean="0"/>
              <a:t>		</a:t>
            </a:r>
            <a:r>
              <a:rPr lang="es-ES" sz="2400" dirty="0" smtClean="0"/>
              <a:t>Patricia García y Yaiza Martínez</a:t>
            </a:r>
            <a:endParaRPr lang="es-ES" sz="2400" dirty="0"/>
          </a:p>
          <a:p>
            <a:endParaRPr lang="es-ES" sz="1400" dirty="0"/>
          </a:p>
          <a:p>
            <a:pPr algn="just">
              <a:buNone/>
            </a:pPr>
            <a:endParaRPr lang="es-ES_tradnl" sz="1400" dirty="0" smtClean="0"/>
          </a:p>
          <a:p>
            <a:pPr algn="just">
              <a:buNone/>
            </a:pPr>
            <a:endParaRPr lang="es-ES_tradnl" sz="1400" dirty="0" smtClean="0"/>
          </a:p>
          <a:p>
            <a:pPr algn="just">
              <a:buNone/>
            </a:pPr>
            <a:r>
              <a:rPr lang="es-ES_tradnl" sz="1400" dirty="0" smtClean="0"/>
              <a:t>	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358" y="1173818"/>
            <a:ext cx="7264809" cy="4559438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 bwMode="auto">
          <a:xfrm>
            <a:off x="2483768" y="764704"/>
            <a:ext cx="6203032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Neo Sans Std Medium"/>
              <a:ea typeface="+mj-ea"/>
              <a:cs typeface="+mj-c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3495239"/>
            <a:ext cx="3853735" cy="282975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804248" y="6481035"/>
            <a:ext cx="1263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dirty="0" smtClean="0">
                <a:latin typeface="+mn-lt"/>
              </a:rPr>
              <a:t>Rocío Pérez</a:t>
            </a:r>
            <a:r>
              <a:rPr lang="es-ES" dirty="0" smtClean="0"/>
              <a:t>	</a:t>
            </a:r>
            <a:endParaRPr lang="es-E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5258FE-41F7-4A8E-9263-48B4AA9514F4}" type="slidenum">
              <a:rPr lang="es-ES" smtClean="0">
                <a:solidFill>
                  <a:srgbClr val="B65B23"/>
                </a:solidFill>
              </a:rPr>
              <a:pPr>
                <a:defRPr/>
              </a:pPr>
              <a:t>12</a:t>
            </a:fld>
            <a:r>
              <a:rPr lang="es-ES" smtClean="0"/>
              <a:t> </a:t>
            </a:r>
            <a:r>
              <a:rPr lang="es-ES" smtClean="0">
                <a:solidFill>
                  <a:schemeClr val="bg1">
                    <a:lumMod val="50000"/>
                  </a:schemeClr>
                </a:solidFill>
              </a:rPr>
              <a:t>// 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251520" y="1495324"/>
            <a:ext cx="8229600" cy="4525963"/>
          </a:xfrm>
        </p:spPr>
        <p:txBody>
          <a:bodyPr/>
          <a:lstStyle/>
          <a:p>
            <a:pPr algn="just">
              <a:buFont typeface="Wingdings" pitchFamily="2" charset="2"/>
              <a:buChar char="§"/>
            </a:pPr>
            <a:r>
              <a:rPr lang="es-ES_tradnl" sz="2400" dirty="0"/>
              <a:t>Esta filosofía </a:t>
            </a:r>
            <a:r>
              <a:rPr lang="es-ES_tradnl" sz="2400" dirty="0" err="1"/>
              <a:t>Snoezelen</a:t>
            </a:r>
            <a:r>
              <a:rPr lang="es-ES_tradnl" sz="2400" dirty="0"/>
              <a:t>, requiere un cambio de mentalidad respecto al trabajo convencional que se realiza. Considero que mejora la calidad de vida de las personas, y principalmente de las personas con D. I. con muchas necesidades de apoyo, ya que en muchas ocasiones, no reciben los estímulos necesarios.</a:t>
            </a:r>
          </a:p>
          <a:p>
            <a:pPr marL="0" indent="0" algn="just">
              <a:buNone/>
            </a:pPr>
            <a:endParaRPr lang="es-ES_tradnl" sz="2400" dirty="0"/>
          </a:p>
          <a:p>
            <a:pPr algn="just">
              <a:buFont typeface="Wingdings" pitchFamily="2" charset="2"/>
              <a:buChar char="§"/>
            </a:pPr>
            <a:r>
              <a:rPr lang="es-ES_tradnl" sz="2400" dirty="0"/>
              <a:t>En nuestra entidad, sería necesario trabajar más en esta línea, aprovechando que se está apostando por cambios organizativos importantes</a:t>
            </a:r>
            <a:r>
              <a:rPr lang="es-ES_tradnl" sz="2400" dirty="0" smtClean="0"/>
              <a:t>.</a:t>
            </a:r>
          </a:p>
          <a:p>
            <a:pPr algn="just">
              <a:buFont typeface="Wingdings" pitchFamily="2" charset="2"/>
              <a:buChar char="§"/>
            </a:pPr>
            <a:endParaRPr lang="es-ES_tradnl" sz="2400" dirty="0"/>
          </a:p>
          <a:p>
            <a:pPr marL="0" indent="0" algn="just">
              <a:buNone/>
            </a:pPr>
            <a:r>
              <a:rPr lang="es-ES_tradnl" sz="2400" dirty="0" smtClean="0"/>
              <a:t>					Luis Triguero</a:t>
            </a:r>
            <a:endParaRPr lang="es-ES_tradnl" sz="24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0672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/>
          <a:lstStyle/>
          <a:p>
            <a:pPr algn="just"/>
            <a:r>
              <a:rPr lang="es-ES" sz="1600" dirty="0"/>
              <a:t>Experiencia sumamente positiva en todas las esferas (profesional, personal, familiar….)</a:t>
            </a:r>
          </a:p>
          <a:p>
            <a:pPr algn="just"/>
            <a:r>
              <a:rPr lang="es-ES" sz="1600" dirty="0"/>
              <a:t>Dotación de recursos e instrumentos para un acercamiento a la persona e intervención de mayor calidad y calidez.</a:t>
            </a:r>
          </a:p>
          <a:p>
            <a:pPr algn="just"/>
            <a:r>
              <a:rPr lang="es-ES" sz="1600" dirty="0"/>
              <a:t>Mejora el vínculo entre profesional y usuario favoreciendo una relación de mayor confianza.</a:t>
            </a:r>
          </a:p>
          <a:p>
            <a:pPr algn="just"/>
            <a:r>
              <a:rPr lang="es-ES" sz="1600" dirty="0"/>
              <a:t>Favorece y mejora la comunicación entre profesional y usuario.</a:t>
            </a:r>
          </a:p>
          <a:p>
            <a:pPr algn="just"/>
            <a:r>
              <a:rPr lang="es-ES" sz="1600" dirty="0"/>
              <a:t>Aprender a observar los pequeños detalles, a respetar los tiempos de cada persona y saber esperar las respuestas a determinados estímulos.</a:t>
            </a:r>
          </a:p>
          <a:p>
            <a:pPr algn="just"/>
            <a:r>
              <a:rPr lang="es-ES" sz="1600" dirty="0"/>
              <a:t>La mirada </a:t>
            </a:r>
            <a:r>
              <a:rPr lang="es-ES" sz="1600" dirty="0" err="1"/>
              <a:t>Snoezelen</a:t>
            </a:r>
            <a:r>
              <a:rPr lang="es-ES" sz="1600" dirty="0"/>
              <a:t> te hace tener siempre en cuenta la creación de un ambiente y clima idóneo en la intervención a personas con discapacidad. Hace posible llegar “más allá”.</a:t>
            </a:r>
          </a:p>
          <a:p>
            <a:pPr algn="just"/>
            <a:r>
              <a:rPr lang="es-ES" sz="1600" dirty="0"/>
              <a:t>Estímulo para el desarrollo de capacidades creativas en las diferentes intervenciones a personas con discapacidad.</a:t>
            </a:r>
          </a:p>
          <a:p>
            <a:pPr algn="just"/>
            <a:r>
              <a:rPr lang="es-ES" sz="1600" dirty="0"/>
              <a:t>La Filosofía </a:t>
            </a:r>
            <a:r>
              <a:rPr lang="es-ES" sz="1600" dirty="0" err="1"/>
              <a:t>Snoezelen</a:t>
            </a:r>
            <a:r>
              <a:rPr lang="es-ES" sz="1600" dirty="0"/>
              <a:t> es aplicable en cualquier entorno y enriquece a las personas en el trato a los demás.</a:t>
            </a:r>
          </a:p>
          <a:p>
            <a:pPr algn="just"/>
            <a:r>
              <a:rPr lang="es-ES" sz="1600" dirty="0"/>
              <a:t>Ha sido el inicio de nuestra transformación y cambio en la filosofía de trabajo: SOMOS PERSONAS DE APOYO Y ACOMPAÑAMIENTO HACIA LAS PDID PARA QUE DISFRUTEN DE UNA VIDA PLENA</a:t>
            </a:r>
            <a:r>
              <a:rPr lang="es-ES" sz="1600" dirty="0" smtClean="0"/>
              <a:t>.</a:t>
            </a:r>
          </a:p>
          <a:p>
            <a:pPr algn="just"/>
            <a:endParaRPr lang="es-ES" sz="1600" dirty="0"/>
          </a:p>
          <a:p>
            <a:pPr algn="just"/>
            <a:endParaRPr lang="es-ES" sz="1600" dirty="0" smtClean="0"/>
          </a:p>
          <a:p>
            <a:pPr marL="0" indent="0" algn="just">
              <a:buNone/>
            </a:pPr>
            <a:r>
              <a:rPr lang="es-ES" sz="1600" dirty="0"/>
              <a:t>	</a:t>
            </a:r>
            <a:r>
              <a:rPr lang="es-ES" sz="1600" dirty="0" smtClean="0"/>
              <a:t>			Priscila Pereira y Beatriz París.</a:t>
            </a:r>
            <a:endParaRPr lang="es-ES" sz="1600" dirty="0"/>
          </a:p>
          <a:p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5258FE-41F7-4A8E-9263-48B4AA9514F4}" type="slidenum">
              <a:rPr lang="es-ES" smtClean="0">
                <a:solidFill>
                  <a:srgbClr val="B65B23"/>
                </a:solidFill>
              </a:rPr>
              <a:pPr>
                <a:defRPr/>
              </a:pPr>
              <a:t>13</a:t>
            </a:fld>
            <a:r>
              <a:rPr lang="es-ES" smtClean="0"/>
              <a:t> </a:t>
            </a:r>
            <a:r>
              <a:rPr lang="es-ES" smtClean="0">
                <a:solidFill>
                  <a:schemeClr val="bg1">
                    <a:lumMod val="50000"/>
                  </a:schemeClr>
                </a:solidFill>
              </a:rPr>
              <a:t>// 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9945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s-ES" sz="1800" dirty="0">
                <a:solidFill>
                  <a:prstClr val="black"/>
                </a:solidFill>
              </a:rPr>
              <a:t>Valorar las pequeñas cosas.</a:t>
            </a:r>
          </a:p>
          <a:p>
            <a:pPr marL="285750" lvl="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s-ES" sz="1800" dirty="0">
                <a:solidFill>
                  <a:prstClr val="black"/>
                </a:solidFill>
              </a:rPr>
              <a:t>Cualquier momento es bueno.</a:t>
            </a:r>
          </a:p>
          <a:p>
            <a:pPr marL="285750" lvl="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s-ES" sz="1800" dirty="0">
                <a:solidFill>
                  <a:prstClr val="black"/>
                </a:solidFill>
              </a:rPr>
              <a:t>Disminución del estrés.</a:t>
            </a:r>
          </a:p>
          <a:p>
            <a:pPr marL="285750" lvl="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s-ES" sz="1800" dirty="0">
                <a:solidFill>
                  <a:prstClr val="black"/>
                </a:solidFill>
              </a:rPr>
              <a:t>Cambio de mentalidad: de objetivos grandes imposibles de cumplir, que me generaban frustración, a objetivos pequeños, que se cumplen y generan bienestar.</a:t>
            </a:r>
          </a:p>
          <a:p>
            <a:pPr marL="285750" lvl="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s-ES" sz="1800" dirty="0">
                <a:solidFill>
                  <a:prstClr val="black"/>
                </a:solidFill>
              </a:rPr>
              <a:t>Búsqueda constante de alternativas para que lo correcto y lo apetecible vayan siempre de la mano</a:t>
            </a:r>
          </a:p>
          <a:p>
            <a:pPr marL="285750" lvl="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s-ES" sz="1800" dirty="0">
                <a:solidFill>
                  <a:prstClr val="black"/>
                </a:solidFill>
              </a:rPr>
              <a:t>Acompañar desde la calma me calma</a:t>
            </a:r>
            <a:r>
              <a:rPr lang="es-ES" sz="1800" dirty="0" smtClean="0">
                <a:solidFill>
                  <a:prstClr val="black"/>
                </a:solidFill>
              </a:rPr>
              <a:t>.</a:t>
            </a:r>
          </a:p>
          <a:p>
            <a:pPr marL="285750" lvl="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es-ES" sz="1800" dirty="0">
              <a:solidFill>
                <a:prstClr val="black"/>
              </a:solidFill>
            </a:endParaRPr>
          </a:p>
          <a:p>
            <a:pPr marL="285750" lvl="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es-ES" sz="1800" dirty="0">
              <a:solidFill>
                <a:prstClr val="black"/>
              </a:solidFill>
            </a:endParaRPr>
          </a:p>
          <a:p>
            <a:pPr marL="285750" lvl="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s-ES" sz="1800" dirty="0">
                <a:solidFill>
                  <a:prstClr val="black"/>
                </a:solidFill>
              </a:rPr>
              <a:t>Inicio de la transformación del servicio. Formaciones transversales. Creación de átomos: Buscando tu bienestar, engranando varias filosofías con el mismo fin. MEJORAR LA CALIDAD DE VIDA.</a:t>
            </a:r>
          </a:p>
          <a:p>
            <a:pPr marL="3657600" lvl="8" indent="0">
              <a:buNone/>
            </a:pPr>
            <a:r>
              <a:rPr lang="es-ES" dirty="0" smtClean="0"/>
              <a:t>	</a:t>
            </a:r>
          </a:p>
          <a:p>
            <a:pPr marL="3657600" lvl="8" indent="0">
              <a:buNone/>
            </a:pPr>
            <a:r>
              <a:rPr lang="es-ES" dirty="0"/>
              <a:t>	</a:t>
            </a:r>
            <a:r>
              <a:rPr lang="es-ES" dirty="0" smtClean="0"/>
              <a:t>	Gloria Estero.</a:t>
            </a:r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5258FE-41F7-4A8E-9263-48B4AA9514F4}" type="slidenum">
              <a:rPr lang="es-ES" smtClean="0">
                <a:solidFill>
                  <a:srgbClr val="B65B23"/>
                </a:solidFill>
              </a:rPr>
              <a:pPr>
                <a:defRPr/>
              </a:pPr>
              <a:t>14</a:t>
            </a:fld>
            <a:r>
              <a:rPr lang="es-ES" smtClean="0"/>
              <a:t> </a:t>
            </a:r>
            <a:r>
              <a:rPr lang="es-ES" smtClean="0">
                <a:solidFill>
                  <a:schemeClr val="bg1">
                    <a:lumMod val="50000"/>
                  </a:schemeClr>
                </a:solidFill>
              </a:rPr>
              <a:t>// 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332656"/>
            <a:ext cx="3025403" cy="2248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8" y="5485358"/>
            <a:ext cx="1310754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6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s-ES" dirty="0" smtClean="0"/>
              <a:t>Nueva filosofía de trabajo. Respetando el ritmo de cada uno.</a:t>
            </a:r>
          </a:p>
          <a:p>
            <a:pPr>
              <a:buFontTx/>
              <a:buChar char="-"/>
            </a:pPr>
            <a:r>
              <a:rPr lang="es-ES" dirty="0" smtClean="0"/>
              <a:t>Valoración y perfil sensorial como forma sistemática para conocer a las personas.</a:t>
            </a:r>
          </a:p>
          <a:p>
            <a:pPr>
              <a:buFontTx/>
              <a:buChar char="-"/>
            </a:pPr>
            <a:r>
              <a:rPr lang="es-ES" dirty="0" smtClean="0"/>
              <a:t>Fundamentar las actividades.</a:t>
            </a:r>
          </a:p>
          <a:p>
            <a:pPr>
              <a:buFontTx/>
              <a:buChar char="-"/>
            </a:pPr>
            <a:endParaRPr lang="es-ES" dirty="0"/>
          </a:p>
          <a:p>
            <a:pPr>
              <a:buFontTx/>
              <a:buChar char="-"/>
            </a:pPr>
            <a:endParaRPr lang="es-ES" dirty="0" smtClean="0"/>
          </a:p>
          <a:p>
            <a:pPr marL="0" indent="0">
              <a:buNone/>
            </a:pPr>
            <a:r>
              <a:rPr lang="es-ES" dirty="0"/>
              <a:t>	</a:t>
            </a:r>
            <a:r>
              <a:rPr lang="es-ES" dirty="0" smtClean="0"/>
              <a:t>				</a:t>
            </a:r>
            <a:r>
              <a:rPr lang="es-ES" sz="2400" dirty="0" smtClean="0"/>
              <a:t>Miguel Palancar</a:t>
            </a:r>
            <a:endParaRPr lang="es-ES" sz="24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5258FE-41F7-4A8E-9263-48B4AA9514F4}" type="slidenum">
              <a:rPr lang="es-ES" smtClean="0">
                <a:solidFill>
                  <a:srgbClr val="B65B23"/>
                </a:solidFill>
              </a:rPr>
              <a:pPr>
                <a:defRPr/>
              </a:pPr>
              <a:t>15</a:t>
            </a:fld>
            <a:r>
              <a:rPr lang="es-ES" smtClean="0"/>
              <a:t> </a:t>
            </a:r>
            <a:r>
              <a:rPr lang="es-ES" smtClean="0">
                <a:solidFill>
                  <a:schemeClr val="bg1">
                    <a:lumMod val="50000"/>
                  </a:schemeClr>
                </a:solidFill>
              </a:rPr>
              <a:t>// 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8895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 Gracias a esta nueva filosofía </a:t>
            </a:r>
            <a:r>
              <a:rPr lang="es-ES" dirty="0" err="1"/>
              <a:t>Snoezelen</a:t>
            </a:r>
            <a:r>
              <a:rPr lang="es-ES" dirty="0"/>
              <a:t> , la metodología en el centro ha cambiado . Y he/hemos sido mas conscientes   de las necesidades reales de algunas de las personas que acuden al Centro de </a:t>
            </a:r>
            <a:r>
              <a:rPr lang="es-ES" dirty="0" smtClean="0"/>
              <a:t>Día</a:t>
            </a:r>
            <a:r>
              <a:rPr lang="es-ES" dirty="0"/>
              <a:t>. Creo que llega en un momento apropiado y de cambio , ya que estamos en continuo proceso de aprendizaje . </a:t>
            </a: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smtClean="0"/>
              <a:t>					Rubén Luque</a:t>
            </a:r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5258FE-41F7-4A8E-9263-48B4AA9514F4}" type="slidenum">
              <a:rPr lang="es-ES" smtClean="0">
                <a:solidFill>
                  <a:srgbClr val="B65B23"/>
                </a:solidFill>
              </a:rPr>
              <a:pPr>
                <a:defRPr/>
              </a:pPr>
              <a:t>16</a:t>
            </a:fld>
            <a:r>
              <a:rPr lang="es-ES" smtClean="0"/>
              <a:t> </a:t>
            </a:r>
            <a:r>
              <a:rPr lang="es-ES" smtClean="0">
                <a:solidFill>
                  <a:schemeClr val="bg1">
                    <a:lumMod val="50000"/>
                  </a:schemeClr>
                </a:solidFill>
              </a:rPr>
              <a:t>// 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135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/>
          <a:lstStyle/>
          <a:p>
            <a:r>
              <a:rPr lang="es-ES" sz="1800" dirty="0">
                <a:latin typeface="Calibri" panose="020F0502020204030204" pitchFamily="34" charset="0"/>
              </a:rPr>
              <a:t>Este trabajo, el temario y las circunstancias a él, me hicieron y me hacen cuestionarme muchos aspectos de la vida. Hoy estas aquí pero mañana no, o si estás a saber en que circunstancias, esto lo comprobamos en el modulo II. </a:t>
            </a:r>
          </a:p>
          <a:p>
            <a:r>
              <a:rPr lang="es-ES" sz="1800" dirty="0">
                <a:latin typeface="Calibri" panose="020F0502020204030204" pitchFamily="34" charset="0"/>
              </a:rPr>
              <a:t>La conclusión a la que me lleva esto es que hay que intentar ser lo más fiel a uno mismo e intentar ser lo más feliz posible, que el miedo no te pare y poner la máxima ilusión y ganas en cada proyecto que te marques.</a:t>
            </a:r>
          </a:p>
          <a:p>
            <a:r>
              <a:rPr lang="es-ES" sz="1800" dirty="0">
                <a:latin typeface="Calibri" panose="020F0502020204030204" pitchFamily="34" charset="0"/>
              </a:rPr>
              <a:t>Y como profesional el intentar en el mayor grado estimular y apoyar a aquellas personas que por sus propios medios no pueden, que sus vidas sean lo más ricas posibles. En este caso el trabajar con Javi, me ha servido para volver a retomar los lazos que teníamos, pues hace un par de años le daba clases fuera del Centro dos horas a la semana y desde que las dejamos perdimos parte de ese contacto.</a:t>
            </a:r>
          </a:p>
          <a:p>
            <a:r>
              <a:rPr lang="es-ES" sz="1800" dirty="0">
                <a:latin typeface="Calibri" panose="020F0502020204030204" pitchFamily="34" charset="0"/>
              </a:rPr>
              <a:t>En este trabajo vivimos muchos momentos alegres, la gran mayoría , pero de los más tristes también, y estoy convencido que lo pasamos tan mal porque nos volcamos de lleno en la persona, eso es el sentimiento </a:t>
            </a:r>
            <a:r>
              <a:rPr lang="es-ES" sz="1800" dirty="0" err="1" smtClean="0">
                <a:latin typeface="Calibri" panose="020F0502020204030204" pitchFamily="34" charset="0"/>
              </a:rPr>
              <a:t>Snoezelen</a:t>
            </a:r>
            <a:r>
              <a:rPr lang="es-ES" sz="1800" dirty="0" smtClean="0">
                <a:latin typeface="Calibri" panose="020F0502020204030204" pitchFamily="34" charset="0"/>
              </a:rPr>
              <a:t>.		</a:t>
            </a:r>
          </a:p>
          <a:p>
            <a:endParaRPr lang="es-ES" sz="1800" dirty="0">
              <a:latin typeface="Calibri" panose="020F0502020204030204" pitchFamily="34" charset="0"/>
            </a:endParaRPr>
          </a:p>
          <a:p>
            <a:endParaRPr lang="es-ES" sz="180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s-ES" sz="1800" dirty="0" smtClean="0">
                <a:latin typeface="Calibri" panose="020F0502020204030204" pitchFamily="34" charset="0"/>
              </a:rPr>
              <a:t>						</a:t>
            </a:r>
            <a:r>
              <a:rPr lang="es-ES" sz="2000" dirty="0" smtClean="0">
                <a:latin typeface="Calibri" panose="020F0502020204030204" pitchFamily="34" charset="0"/>
              </a:rPr>
              <a:t>Ignacio Moratinos</a:t>
            </a:r>
            <a:r>
              <a:rPr lang="es-ES_tradnl" sz="2000" dirty="0"/>
              <a:t>.</a:t>
            </a:r>
            <a:endParaRPr lang="es-ES" sz="20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082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MAS\Downloads\SNOEZELEN\DSC_09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62150" y="-911225"/>
            <a:ext cx="1084082" cy="720000"/>
          </a:xfrm>
          <a:prstGeom prst="rect">
            <a:avLst/>
          </a:prstGeom>
          <a:noFill/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8136904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dirty="0" smtClean="0"/>
              <a:t>CONCLUSIONES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95536" y="1988840"/>
            <a:ext cx="7931224" cy="4525963"/>
          </a:xfrm>
        </p:spPr>
        <p:txBody>
          <a:bodyPr/>
          <a:lstStyle/>
          <a:p>
            <a:pPr algn="just">
              <a:buNone/>
            </a:pPr>
            <a:r>
              <a:rPr lang="es-ES" sz="1400" dirty="0" smtClean="0"/>
              <a:t>	EN ESTE DOCUMENTO SE MUESTRAN LAS CONCLUSIONES DE TODOS LOS PROFESIONALES DE CENTRO DE DIA Y CENTRO OCUPACIONAL DE LA FUNDACIÓN JUAN XXIII RONCALLI  QUE HAN PARTICIPADO EN LA CAPACITACION SNOEZELEN.</a:t>
            </a:r>
          </a:p>
          <a:p>
            <a:pPr algn="just">
              <a:buNone/>
            </a:pPr>
            <a:endParaRPr lang="es-ES" sz="1400" dirty="0"/>
          </a:p>
          <a:p>
            <a:pPr algn="just">
              <a:buNone/>
            </a:pPr>
            <a:r>
              <a:rPr lang="es-ES" sz="1400" dirty="0" smtClean="0"/>
              <a:t>	ANTES DE NADA, QUEREMOS MOSTRAR NUESTRO MAYOR AGRADECIMIENTO Y GRATITUD A Mª JOSÉ Y A MONTSE POR ACOMPAÑARNOS DURANTE TODO ESTE TIEMPO PERO SOBRE TODO, POR ENCENDERNOS LA BOMBILLA HACE YA TRES AÑO Y HACERNOS VER LO BENEFICIOSO QUE ES TRABAJAR EN MODO SER EN VEZ DE EN MODO HACER.</a:t>
            </a:r>
          </a:p>
          <a:p>
            <a:pPr algn="just">
              <a:buNone/>
            </a:pPr>
            <a:endParaRPr lang="es-ES" sz="1400" dirty="0"/>
          </a:p>
          <a:p>
            <a:pPr algn="just">
              <a:buNone/>
            </a:pPr>
            <a:r>
              <a:rPr lang="es-ES" sz="1400" dirty="0" smtClean="0"/>
              <a:t>	SABEMOS QUE ESTO ES SOLO EL COMIENZO DE UN LARGO CAMINO , EL CUAL ESPERAMOS QUE SE PUEDA RECORRER DE FORMA CONJUNTA.</a:t>
            </a:r>
          </a:p>
          <a:p>
            <a:pPr algn="just">
              <a:buNone/>
            </a:pPr>
            <a:endParaRPr lang="es-ES" sz="1400" dirty="0"/>
          </a:p>
          <a:p>
            <a:pPr algn="just">
              <a:buNone/>
            </a:pPr>
            <a:r>
              <a:rPr lang="es-ES" sz="1400" dirty="0" smtClean="0"/>
              <a:t>	DE NUEVO, GRACIAS POR TODO.</a:t>
            </a:r>
          </a:p>
          <a:p>
            <a:pPr algn="just">
              <a:buNone/>
            </a:pPr>
            <a:endParaRPr lang="es-ES" sz="1400" dirty="0" smtClean="0"/>
          </a:p>
          <a:p>
            <a:pPr algn="just">
              <a:buNone/>
            </a:pPr>
            <a:r>
              <a:rPr lang="es-ES" sz="1400" dirty="0"/>
              <a:t>	</a:t>
            </a:r>
            <a:endParaRPr lang="es-ES" sz="1400" dirty="0" smtClean="0"/>
          </a:p>
          <a:p>
            <a:pPr algn="just">
              <a:buNone/>
            </a:pPr>
            <a:endParaRPr lang="es-ES" sz="1400" dirty="0"/>
          </a:p>
          <a:p>
            <a:pPr algn="just">
              <a:buNone/>
            </a:pPr>
            <a:r>
              <a:rPr lang="es-ES" sz="1400" dirty="0" smtClean="0"/>
              <a:t>							</a:t>
            </a:r>
            <a:r>
              <a:rPr lang="es-ES" sz="1400" u="sng" dirty="0" smtClean="0"/>
              <a:t>UN FUERTE ABRAZO</a:t>
            </a:r>
            <a:endParaRPr lang="es-ES" sz="1400" u="sng" dirty="0"/>
          </a:p>
          <a:p>
            <a:pPr algn="just">
              <a:buNone/>
            </a:pPr>
            <a:endParaRPr lang="es-ES" sz="1400" dirty="0" smtClean="0"/>
          </a:p>
          <a:p>
            <a:pPr algn="just">
              <a:buNone/>
            </a:pPr>
            <a:endParaRPr lang="es-ES" sz="1400" dirty="0" smtClean="0"/>
          </a:p>
          <a:p>
            <a:pPr algn="just">
              <a:buFont typeface="Wingdings" pitchFamily="2" charset="2"/>
              <a:buChar char="Ø"/>
            </a:pPr>
            <a:endParaRPr lang="es-ES" sz="1400" dirty="0" smtClean="0"/>
          </a:p>
          <a:p>
            <a:pPr algn="just">
              <a:buFont typeface="Wingdings" pitchFamily="2" charset="2"/>
              <a:buChar char="Ø"/>
            </a:pPr>
            <a:endParaRPr lang="es-ES" sz="1400" dirty="0" smtClean="0"/>
          </a:p>
          <a:p>
            <a:pPr algn="just">
              <a:buFont typeface="Wingdings" pitchFamily="2" charset="2"/>
              <a:buChar char="Ø"/>
            </a:pPr>
            <a:endParaRPr lang="es-ES" sz="1400" dirty="0" smtClean="0"/>
          </a:p>
          <a:p>
            <a:pPr>
              <a:buFont typeface="Wingdings" pitchFamily="2" charset="2"/>
              <a:buChar char="Ø"/>
            </a:pP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649436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None/>
            </a:pPr>
            <a:endParaRPr lang="es-ES" sz="1600" dirty="0" smtClean="0"/>
          </a:p>
          <a:p>
            <a:pPr lvl="1">
              <a:buFont typeface="Wingdings" pitchFamily="2" charset="2"/>
              <a:buChar char="§"/>
            </a:pPr>
            <a:endParaRPr lang="es-ES" sz="1400" dirty="0"/>
          </a:p>
        </p:txBody>
      </p:sp>
      <p:sp>
        <p:nvSpPr>
          <p:cNvPr id="3" name="Rectángulo 2"/>
          <p:cNvSpPr/>
          <p:nvPr/>
        </p:nvSpPr>
        <p:spPr>
          <a:xfrm>
            <a:off x="2286000" y="1597730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es-ES_tradnl" sz="2000" dirty="0">
                <a:solidFill>
                  <a:prstClr val="white">
                    <a:lumMod val="50000"/>
                  </a:prstClr>
                </a:solidFill>
                <a:latin typeface="Calibri"/>
                <a:cs typeface="+mn-cs"/>
              </a:rPr>
              <a:t>PUNTO DE INFLEXION. UN PASO MÁS PARA UN CAMBIO DE FILOSOFÍA.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es-ES_tradnl" sz="2000" dirty="0">
                <a:solidFill>
                  <a:prstClr val="white">
                    <a:lumMod val="50000"/>
                  </a:prstClr>
                </a:solidFill>
                <a:latin typeface="Calibri"/>
                <a:cs typeface="+mn-cs"/>
              </a:rPr>
              <a:t>MUY ACORDE CON EL CAMBIO DE MENTALIDAD QUE ESTAMOS EXPERIMENTANDO EN LA ORGANIZACIÓN.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es-ES_tradnl" sz="2000" dirty="0">
                <a:solidFill>
                  <a:prstClr val="white">
                    <a:lumMod val="50000"/>
                  </a:prstClr>
                </a:solidFill>
                <a:latin typeface="Calibri"/>
                <a:cs typeface="+mn-cs"/>
              </a:rPr>
              <a:t>BÚSQUEDA DEL BIENESTAR GLOBAL, LO QUE REPERCUTE POSITIVAMENTE EN LA CALIDAD DE VIDA.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es-ES_tradnl" sz="2000" dirty="0">
                <a:solidFill>
                  <a:prstClr val="white">
                    <a:lumMod val="50000"/>
                  </a:prstClr>
                </a:solidFill>
                <a:latin typeface="Calibri"/>
                <a:cs typeface="+mn-cs"/>
              </a:rPr>
              <a:t>ENMARCADO EN LOS PRINCIPIOS DE LA PSICOLOGÍA POSITIVA</a:t>
            </a:r>
            <a:r>
              <a:rPr lang="es-ES_tradnl" sz="2000" dirty="0" smtClean="0">
                <a:solidFill>
                  <a:prstClr val="white">
                    <a:lumMod val="50000"/>
                  </a:prstClr>
                </a:solidFill>
                <a:latin typeface="Calibri"/>
                <a:cs typeface="+mn-cs"/>
              </a:rPr>
              <a:t>.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§"/>
            </a:pPr>
            <a:endParaRPr lang="es-ES_tradnl" sz="2000" dirty="0">
              <a:solidFill>
                <a:prstClr val="white">
                  <a:lumMod val="50000"/>
                </a:prstClr>
              </a:solidFill>
              <a:latin typeface="Calibri"/>
              <a:cs typeface="+mn-cs"/>
            </a:endParaRPr>
          </a:p>
          <a:p>
            <a:pPr lvl="0">
              <a:spcBef>
                <a:spcPct val="20000"/>
              </a:spcBef>
            </a:pPr>
            <a:r>
              <a:rPr lang="es-ES_tradnl" sz="2000" dirty="0" smtClean="0">
                <a:solidFill>
                  <a:prstClr val="white">
                    <a:lumMod val="50000"/>
                  </a:prstClr>
                </a:solidFill>
                <a:latin typeface="Calibri"/>
                <a:cs typeface="+mn-cs"/>
              </a:rPr>
              <a:t>			Tomás Gallego</a:t>
            </a:r>
            <a:endParaRPr lang="es-ES_tradnl" sz="2000" dirty="0">
              <a:solidFill>
                <a:prstClr val="white">
                  <a:lumMod val="50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070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_tradn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Gracias  a la </a:t>
            </a: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intervención </a:t>
            </a:r>
            <a:r>
              <a:rPr lang="es-ES_tradnl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Snoezelen</a:t>
            </a:r>
            <a:r>
              <a:rPr lang="es-ES_tradn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nuestros usuarios con mayores necesidades de apoyo tienen una mayor calidad de vida y nosotros, los profesionales,  la sensación placentera de que “</a:t>
            </a:r>
            <a:r>
              <a:rPr lang="es-ES_tradnl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 se puede</a:t>
            </a:r>
            <a:r>
              <a:rPr lang="es-ES_tradn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 hacer algo…</a:t>
            </a:r>
          </a:p>
          <a:p>
            <a:pPr marL="0" indent="0">
              <a:buNone/>
            </a:pPr>
            <a:r>
              <a:rPr lang="es-ES" dirty="0" smtClean="0"/>
              <a:t>					Esther Molpeceres.</a:t>
            </a:r>
            <a:endParaRPr lang="es-E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endParaRPr lang="es-ES_tradnl" dirty="0" smtClean="0"/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endParaRPr lang="es-ES_tradnl" dirty="0" smtClean="0"/>
          </a:p>
          <a:p>
            <a:pPr marL="0" indent="0">
              <a:buNone/>
            </a:pPr>
            <a:r>
              <a:rPr lang="es-ES_tradnl" dirty="0"/>
              <a:t>	</a:t>
            </a:r>
            <a:r>
              <a:rPr lang="es-ES_tradnl" dirty="0" smtClean="0"/>
              <a:t>				Camilo </a:t>
            </a:r>
            <a:r>
              <a:rPr lang="es-ES_tradnl" dirty="0" err="1" smtClean="0"/>
              <a:t>Vasquez</a:t>
            </a:r>
            <a:endParaRPr lang="es-ES_tradnl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857" y="956857"/>
            <a:ext cx="4944285" cy="494428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es-ES_tradnl" sz="3600" dirty="0" smtClean="0"/>
          </a:p>
          <a:p>
            <a:pPr algn="just">
              <a:buNone/>
            </a:pPr>
            <a:r>
              <a:rPr lang="es-ES" sz="3600" dirty="0" smtClean="0"/>
              <a:t>	Es </a:t>
            </a:r>
            <a:r>
              <a:rPr lang="es-ES" sz="3600" dirty="0"/>
              <a:t>una oportunidad para que las personas con y sin discapacidad reciban estímulos para mejor su bienestar emocional. </a:t>
            </a:r>
            <a:endParaRPr lang="es-ES" sz="3600" dirty="0" smtClean="0"/>
          </a:p>
          <a:p>
            <a:pPr algn="just">
              <a:buNone/>
            </a:pPr>
            <a:endParaRPr lang="es-ES" sz="3600" dirty="0"/>
          </a:p>
          <a:p>
            <a:pPr algn="just">
              <a:buNone/>
            </a:pPr>
            <a:r>
              <a:rPr lang="es-ES" sz="3600" dirty="0" smtClean="0"/>
              <a:t>						David Sevilla.</a:t>
            </a:r>
            <a:endParaRPr lang="es-ES" sz="3600" dirty="0"/>
          </a:p>
          <a:p>
            <a:pPr algn="just">
              <a:buNone/>
            </a:pPr>
            <a:endParaRPr lang="es-ES_tradnl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endParaRPr lang="es-ES_tradnl" sz="1800" dirty="0" smtClean="0"/>
          </a:p>
          <a:p>
            <a:pPr algn="just">
              <a:buNone/>
            </a:pPr>
            <a:endParaRPr lang="es-ES_tradnl" sz="1400" dirty="0" smtClean="0"/>
          </a:p>
          <a:p>
            <a:pPr algn="just">
              <a:buNone/>
            </a:pPr>
            <a:endParaRPr lang="es-ES_tradnl" sz="1400" dirty="0" smtClean="0"/>
          </a:p>
          <a:p>
            <a:pPr algn="just">
              <a:buNone/>
            </a:pPr>
            <a:endParaRPr lang="es-ES_tradnl" sz="1400" dirty="0"/>
          </a:p>
        </p:txBody>
      </p:sp>
      <p:sp>
        <p:nvSpPr>
          <p:cNvPr id="3" name="Rectángulo 2"/>
          <p:cNvSpPr/>
          <p:nvPr/>
        </p:nvSpPr>
        <p:spPr>
          <a:xfrm>
            <a:off x="310952" y="1052736"/>
            <a:ext cx="42302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Una Experiencia muy enriquecedora</a:t>
            </a:r>
          </a:p>
          <a:p>
            <a:r>
              <a:rPr lang="es-ES" dirty="0"/>
              <a:t>Emprender esta formación ha supuesto aprender, apreciar y mantener una visión mas amplia a la hora de conocer, comprender y apoyar a las personas con grandes necesidades de apoyo.</a:t>
            </a:r>
          </a:p>
          <a:p>
            <a:r>
              <a:rPr lang="es-ES" dirty="0"/>
              <a:t>Ha supuesto descubrir otras formas de comunicación, de poder entender a las personas a través de un diálogo afectivo, de poder comprender sus necesidades, gustos y preferencias.</a:t>
            </a:r>
          </a:p>
          <a:p>
            <a:r>
              <a:rPr lang="es-ES" dirty="0"/>
              <a:t> Ahora conocemos mejor a las personas y podemos ofrecerles muchas mas experiencias significativas y gratificantes en su día a </a:t>
            </a:r>
            <a:r>
              <a:rPr lang="es-ES" dirty="0" smtClean="0"/>
              <a:t>día</a:t>
            </a:r>
          </a:p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4427984" y="188640"/>
            <a:ext cx="394218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ES" b="1" dirty="0"/>
              <a:t>Explorar nuevos horizontes.</a:t>
            </a:r>
          </a:p>
          <a:p>
            <a:pPr marL="0" indent="0">
              <a:buNone/>
            </a:pPr>
            <a:r>
              <a:rPr lang="es-ES" dirty="0"/>
              <a:t>La formación </a:t>
            </a:r>
            <a:r>
              <a:rPr lang="es-ES" dirty="0" err="1"/>
              <a:t>Snoezelen</a:t>
            </a:r>
            <a:r>
              <a:rPr lang="es-ES" dirty="0"/>
              <a:t> nos ha abierto un mundo de posibilidades. La idea de un cambio, de una nueva filosofía de trabajo, nos ha llevado conocer otros enfoques que junto con la estimulación </a:t>
            </a:r>
            <a:r>
              <a:rPr lang="es-ES" dirty="0" err="1"/>
              <a:t>multisensorial</a:t>
            </a:r>
            <a:r>
              <a:rPr lang="es-ES" dirty="0"/>
              <a:t>, mejoran las oportunidades de participación y de relación de las personas con grandes necesidades de apoyo.</a:t>
            </a:r>
          </a:p>
          <a:p>
            <a:pPr marL="0" indent="0">
              <a:buNone/>
            </a:pPr>
            <a:r>
              <a:rPr lang="es-ES" dirty="0"/>
              <a:t>                                 </a:t>
            </a:r>
          </a:p>
          <a:p>
            <a:pPr marL="0" indent="0">
              <a:buNone/>
            </a:pPr>
            <a:r>
              <a:rPr lang="es-ES" b="1" dirty="0"/>
              <a:t>SURGE UN NUEVO PROYECTO: BUSCANDO TU BIENESTAR.</a:t>
            </a:r>
          </a:p>
          <a:p>
            <a:pPr marL="0" indent="0">
              <a:buNone/>
            </a:pPr>
            <a:r>
              <a:rPr lang="es-ES" dirty="0"/>
              <a:t>Gracias a este cambio en nuestra manera de pensar y de actuar, hemos empezado a crear nuestra propia filosofía de trabajo. Uniendo la filosofía </a:t>
            </a:r>
            <a:r>
              <a:rPr lang="es-ES" dirty="0" err="1"/>
              <a:t>Snoezelen</a:t>
            </a:r>
            <a:r>
              <a:rPr lang="es-ES" dirty="0"/>
              <a:t>, el modelo de Apoyo Activo, la PCP  y el Apoyo Conductual Positivo, pretendemos crear un entorno de participación activa que enriquezca significativamente el día a día de las personas. </a:t>
            </a:r>
            <a:endParaRPr lang="es-ES" dirty="0" smtClean="0"/>
          </a:p>
          <a:p>
            <a:pPr marL="0" indent="0">
              <a:buNone/>
            </a:pPr>
            <a:r>
              <a:rPr lang="es-ES" dirty="0"/>
              <a:t>	</a:t>
            </a:r>
            <a:r>
              <a:rPr lang="es-ES" dirty="0" smtClean="0"/>
              <a:t>	Sara Flores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5068979"/>
            <a:ext cx="2721409" cy="177281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/>
          <a:lstStyle/>
          <a:p>
            <a:pPr lvl="0">
              <a:lnSpc>
                <a:spcPct val="107000"/>
              </a:lnSpc>
              <a:spcAft>
                <a:spcPts val="800"/>
              </a:spcAft>
              <a:buBlip>
                <a:blip r:embed="rId3"/>
              </a:buBlip>
            </a:pPr>
            <a:r>
              <a:rPr lang="es-ES_tradnl" sz="1400" dirty="0" smtClean="0"/>
              <a:t>	</a:t>
            </a:r>
            <a:r>
              <a:rPr lang="es-ES" sz="1600" dirty="0">
                <a:ea typeface="Calibri" panose="020F0502020204030204" pitchFamily="34" charset="0"/>
                <a:cs typeface="Times New Roman" panose="02020603050405020304" pitchFamily="18" charset="0"/>
              </a:rPr>
              <a:t> Un mundo de posibilidades.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1600" dirty="0">
                <a:ea typeface="Calibri" panose="020F0502020204030204" pitchFamily="34" charset="0"/>
                <a:cs typeface="Times New Roman" panose="02020603050405020304" pitchFamily="18" charset="0"/>
              </a:rPr>
              <a:t>Esta formación nos da la oportunidad de aproximar  y abrir una ventana  al entorno en el  que vivimos a las personas con más necesidades de apoyo y ofrecerle una vida con más oportunidades. A través de esta capacitación podemos facilitar la vivencia de experiencias sensoriales ricas y variadas</a:t>
            </a:r>
            <a:r>
              <a:rPr lang="es-E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s-ES" sz="1600" dirty="0">
              <a:latin typeface="Tw Cen MT" panose="020B0602020104020603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Blip>
                <a:blip r:embed="rId3"/>
              </a:buBlip>
            </a:pPr>
            <a:r>
              <a:rPr lang="es-ES" sz="1600" dirty="0">
                <a:ea typeface="Calibri" panose="020F0502020204030204" pitchFamily="34" charset="0"/>
                <a:cs typeface="Times New Roman" panose="02020603050405020304" pitchFamily="18" charset="0"/>
              </a:rPr>
              <a:t>Una visión de cambio.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1600" dirty="0">
                <a:ea typeface="Calibri" panose="020F0502020204030204" pitchFamily="34" charset="0"/>
                <a:cs typeface="Times New Roman" panose="02020603050405020304" pitchFamily="18" charset="0"/>
              </a:rPr>
              <a:t>La metodología </a:t>
            </a:r>
            <a:r>
              <a:rPr lang="es-ES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Snoezelen</a:t>
            </a:r>
            <a:r>
              <a:rPr lang="es-ES" sz="1600" dirty="0">
                <a:ea typeface="Calibri" panose="020F0502020204030204" pitchFamily="34" charset="0"/>
                <a:cs typeface="Times New Roman" panose="02020603050405020304" pitchFamily="18" charset="0"/>
              </a:rPr>
              <a:t> supone  un cambio de visión en la manera de pensar, en el comportamiento, en la estructura, en la cultura y en las estrategias de todo el área. Queda mucho recorrido pero vamos por buen camino</a:t>
            </a:r>
            <a:r>
              <a:rPr lang="es-ES" sz="1600" dirty="0" smtClean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s-ES" sz="1600" dirty="0"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s-ES" sz="1600" dirty="0" smtClean="0"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Blip>
                <a:blip r:embed="rId3"/>
              </a:buBlip>
            </a:pPr>
            <a:r>
              <a:rPr lang="es-ES" sz="1800" dirty="0">
                <a:ea typeface="Calibri" panose="020F0502020204030204" pitchFamily="34" charset="0"/>
                <a:cs typeface="Times New Roman" panose="02020603050405020304" pitchFamily="18" charset="0"/>
              </a:rPr>
              <a:t>Importancia del bienestar </a:t>
            </a:r>
            <a:r>
              <a:rPr lang="es-ES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emocional.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ES" sz="1800" dirty="0">
                <a:ea typeface="Calibri" panose="020F0502020204030204" pitchFamily="34" charset="0"/>
                <a:cs typeface="Times New Roman" panose="02020603050405020304" pitchFamily="18" charset="0"/>
              </a:rPr>
              <a:t>bienestar emocional debe considerarse un eje transversal en las actuaciones de apoyo: posibilitar emociones positivas ha de ser un cometido compartido por todos</a:t>
            </a:r>
            <a:r>
              <a:rPr lang="es-ES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1800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s-ES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						Javier Rodríguez</a:t>
            </a:r>
            <a:endParaRPr lang="es-ES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s-ES" sz="1600" dirty="0" smtClean="0">
              <a:latin typeface="Tw Cen MT" panose="020B0602020104020603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2564904"/>
            <a:ext cx="2301470" cy="10879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0" b="11591"/>
          <a:stretch/>
        </p:blipFill>
        <p:spPr>
          <a:xfrm>
            <a:off x="3851920" y="4233437"/>
            <a:ext cx="1923033" cy="98072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2086" y="4723801"/>
            <a:ext cx="1944102" cy="130348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lantilla Presentacion Genérica Fundacion">
  <a:themeElements>
    <a:clrScheme name="Roncalli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8080"/>
      </a:hlink>
      <a:folHlink>
        <a:srgbClr val="B65B23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r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resentación Generica Fundacion.potx" id="{FF207877-C1CD-4439-9AE0-981E923D8DA5}" vid="{632423C2-B3D9-4253-BAC4-B02FC7CFDB9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 Presentacion Genérica Fundacion</Template>
  <TotalTime>1013</TotalTime>
  <Words>1013</Words>
  <Application>Microsoft Macintosh PowerPoint</Application>
  <PresentationFormat>Skærmshow (4:3)</PresentationFormat>
  <Paragraphs>139</Paragraphs>
  <Slides>18</Slides>
  <Notes>13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18</vt:i4>
      </vt:variant>
    </vt:vector>
  </HeadingPairs>
  <TitlesOfParts>
    <vt:vector size="19" baseType="lpstr">
      <vt:lpstr>Plantilla Presentacion Genérica Fundacion</vt:lpstr>
      <vt:lpstr>CAPACITACIÓN SNOEZELEN: MÓDULO III CONCLUSIONES  </vt:lpstr>
      <vt:lpstr>PowerPoint-præsentation</vt:lpstr>
      <vt:lpstr>CONCLUSIONES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CAPACITACIÓN SNOEZELEN: MÓDULO III    TOMÁS GALLEGO FALERO</dc:title>
  <dc:creator>TOMAS</dc:creator>
  <cp:lastModifiedBy>Maurits Eijgendaal</cp:lastModifiedBy>
  <cp:revision>101</cp:revision>
  <dcterms:created xsi:type="dcterms:W3CDTF">2018-03-18T17:36:11Z</dcterms:created>
  <dcterms:modified xsi:type="dcterms:W3CDTF">2018-06-22T12:22:03Z</dcterms:modified>
</cp:coreProperties>
</file>